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1.jpg" ContentType="image/jpg"/>
  <Override PartName="/ppt/media/image33.jpg" ContentType="image/jpg"/>
  <Override PartName="/ppt/media/image82.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9" r:id="rId2"/>
    <p:sldId id="336" r:id="rId3"/>
    <p:sldId id="338" r:id="rId4"/>
    <p:sldId id="1758" r:id="rId5"/>
    <p:sldId id="1761" r:id="rId6"/>
    <p:sldId id="260" r:id="rId7"/>
    <p:sldId id="261" r:id="rId8"/>
    <p:sldId id="262" r:id="rId9"/>
    <p:sldId id="257" r:id="rId10"/>
    <p:sldId id="265" r:id="rId11"/>
    <p:sldId id="266" r:id="rId12"/>
    <p:sldId id="267" r:id="rId13"/>
    <p:sldId id="269" r:id="rId14"/>
    <p:sldId id="1762" r:id="rId15"/>
    <p:sldId id="1763" r:id="rId16"/>
    <p:sldId id="1764" r:id="rId17"/>
    <p:sldId id="1765" r:id="rId18"/>
    <p:sldId id="1766" r:id="rId19"/>
    <p:sldId id="1767" r:id="rId20"/>
    <p:sldId id="1768" r:id="rId21"/>
    <p:sldId id="274" r:id="rId22"/>
    <p:sldId id="17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7" d="100"/>
          <a:sy n="67" d="100"/>
        </p:scale>
        <p:origin x="604" y="32"/>
      </p:cViewPr>
      <p:guideLst/>
    </p:cSldViewPr>
  </p:slideViewPr>
  <p:notesTextViewPr>
    <p:cViewPr>
      <p:scale>
        <a:sx n="1" d="1"/>
        <a:sy n="1" d="1"/>
      </p:scale>
      <p:origin x="0" y="0"/>
    </p:cViewPr>
  </p:notesTextViewPr>
  <p:notesViewPr>
    <p:cSldViewPr snapToGrid="0">
      <p:cViewPr varScale="1">
        <p:scale>
          <a:sx n="51" d="100"/>
          <a:sy n="51" d="100"/>
        </p:scale>
        <p:origin x="2692"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27/04/2019</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27/04/2019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18864E-30AE-49EB-84C2-413CFE04875B}" type="slidenum">
              <a:rPr lang="en-US" smtClean="0"/>
              <a:t>2</a:t>
            </a:fld>
            <a:endParaRPr lang="en-US"/>
          </a:p>
        </p:txBody>
      </p:sp>
    </p:spTree>
    <p:extLst>
      <p:ext uri="{BB962C8B-B14F-4D97-AF65-F5344CB8AC3E}">
        <p14:creationId xmlns:p14="http://schemas.microsoft.com/office/powerpoint/2010/main" val="1067665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9:04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35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emf"/><Relationship Id="rId9"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descr="https://global.azurebootcamp.net/wp-content/uploads/2018/09/logo-2019-762x677.png">
            <a:extLst>
              <a:ext uri="{FF2B5EF4-FFF2-40B4-BE49-F238E27FC236}">
                <a16:creationId xmlns:a16="http://schemas.microsoft.com/office/drawing/2014/main" id="{42491529-A86B-4FBA-BB4C-B51578788B8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59255" y="5939250"/>
            <a:ext cx="1032745" cy="91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FB9C5E5-73BC-4536-B2CD-D9D2A9C02F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824" y="6484430"/>
            <a:ext cx="1444858" cy="310435"/>
          </a:xfrm>
          <a:prstGeom prst="rect">
            <a:avLst/>
          </a:prstGeom>
        </p:spPr>
      </p:pic>
      <p:pic>
        <p:nvPicPr>
          <p:cNvPr id="6" name="Picture 5" descr="A close up of a sign&#10;&#10;Description automatically generated">
            <a:extLst>
              <a:ext uri="{FF2B5EF4-FFF2-40B4-BE49-F238E27FC236}">
                <a16:creationId xmlns:a16="http://schemas.microsoft.com/office/drawing/2014/main" id="{EFEECF7C-338B-4E1A-A948-324CB53FB7B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42254" y="6316789"/>
            <a:ext cx="563880" cy="563880"/>
          </a:xfrm>
          <a:prstGeom prst="rect">
            <a:avLst/>
          </a:prstGeom>
        </p:spPr>
      </p:pic>
      <p:pic>
        <p:nvPicPr>
          <p:cNvPr id="8" name="Picture 7" descr="A close up of a sign&#10;&#10;Description automatically generated">
            <a:extLst>
              <a:ext uri="{FF2B5EF4-FFF2-40B4-BE49-F238E27FC236}">
                <a16:creationId xmlns:a16="http://schemas.microsoft.com/office/drawing/2014/main" id="{D33B99C6-E4AE-4796-A687-89879920D3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44706" y="6357905"/>
            <a:ext cx="481647" cy="481647"/>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F6E6ED23-2419-4CCA-BA3D-08735573B9C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9834" y="6243463"/>
            <a:ext cx="2534406" cy="481933"/>
          </a:xfrm>
          <a:prstGeom prst="rect">
            <a:avLst/>
          </a:prstGeom>
        </p:spPr>
      </p:pic>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17" name="MS logo gray - EMF">
            <a:extLst>
              <a:ext uri="{FF2B5EF4-FFF2-40B4-BE49-F238E27FC236}">
                <a16:creationId xmlns:a16="http://schemas.microsoft.com/office/drawing/2014/main" id="{780E9DC0-C41B-4317-BD4F-B151B468AC8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475481" y="482185"/>
            <a:ext cx="1182545" cy="253265"/>
          </a:xfrm>
          <a:prstGeom prst="rect">
            <a:avLst/>
          </a:prstGeom>
        </p:spPr>
      </p:pic>
      <p:pic>
        <p:nvPicPr>
          <p:cNvPr id="9" name="Picture 4" descr="https://global.azurebootcamp.net/wp-content/uploads/2018/09/logo-2019-762x677.png">
            <a:extLst>
              <a:ext uri="{FF2B5EF4-FFF2-40B4-BE49-F238E27FC236}">
                <a16:creationId xmlns:a16="http://schemas.microsoft.com/office/drawing/2014/main" id="{10729C5E-AD68-4190-94B5-9B477DF07DCE}"/>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159255" y="5939250"/>
            <a:ext cx="1032745" cy="91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71BD400-C5D4-44F3-818F-87CBB394855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8824" y="6484430"/>
            <a:ext cx="1444858" cy="310435"/>
          </a:xfrm>
          <a:prstGeom prst="rect">
            <a:avLst/>
          </a:prstGeom>
        </p:spPr>
      </p:pic>
      <p:pic>
        <p:nvPicPr>
          <p:cNvPr id="11" name="Picture 10" descr="A close up of a sign&#10;&#10;Description automatically generated">
            <a:extLst>
              <a:ext uri="{FF2B5EF4-FFF2-40B4-BE49-F238E27FC236}">
                <a16:creationId xmlns:a16="http://schemas.microsoft.com/office/drawing/2014/main" id="{7F95F0D8-1A71-4839-9097-7F3414D7219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42254" y="6316789"/>
            <a:ext cx="563880" cy="563880"/>
          </a:xfrm>
          <a:prstGeom prst="rect">
            <a:avLst/>
          </a:prstGeom>
        </p:spPr>
      </p:pic>
      <p:pic>
        <p:nvPicPr>
          <p:cNvPr id="18" name="Picture 17" descr="A close up of a sign&#10;&#10;Description automatically generated">
            <a:extLst>
              <a:ext uri="{FF2B5EF4-FFF2-40B4-BE49-F238E27FC236}">
                <a16:creationId xmlns:a16="http://schemas.microsoft.com/office/drawing/2014/main" id="{1DC37B37-AD38-404D-AF67-05AD38323D8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44706" y="6357905"/>
            <a:ext cx="481647" cy="481647"/>
          </a:xfrm>
          <a:prstGeom prst="rect">
            <a:avLst/>
          </a:prstGeom>
        </p:spPr>
      </p:pic>
      <p:pic>
        <p:nvPicPr>
          <p:cNvPr id="19" name="Picture 18" descr="A picture containing object&#10;&#10;Description automatically generated">
            <a:extLst>
              <a:ext uri="{FF2B5EF4-FFF2-40B4-BE49-F238E27FC236}">
                <a16:creationId xmlns:a16="http://schemas.microsoft.com/office/drawing/2014/main" id="{FD7363E0-F305-4715-932B-8BDA381EE53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529834" y="6243463"/>
            <a:ext cx="2534406" cy="481933"/>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2178685" y="1041400"/>
            <a:ext cx="3190240" cy="3046988"/>
          </a:xfrm>
          <a:prstGeom prst="rect">
            <a:avLst/>
          </a:prstGeom>
          <a:noFill/>
        </p:spPr>
        <p:txBody>
          <a:bodyPr wrap="square" rtlCol="0">
            <a:spAutoFit/>
          </a:bodyPr>
          <a:lstStyle/>
          <a:p>
            <a:r>
              <a:rPr lang="en-GB" sz="9600" dirty="0">
                <a:latin typeface="Arial" panose="020B0604020202020204" pitchFamily="34" charset="0"/>
                <a:cs typeface="Arial" panose="020B0604020202020204" pitchFamily="34" charset="0"/>
              </a:rPr>
              <a:t>thank</a:t>
            </a:r>
          </a:p>
          <a:p>
            <a:pPr algn="r"/>
            <a:r>
              <a:rPr lang="en-GB" sz="9600" dirty="0">
                <a:latin typeface="Arial" panose="020B0604020202020204" pitchFamily="34" charset="0"/>
                <a:cs typeface="Arial" panose="020B0604020202020204" pitchFamily="34" charset="0"/>
              </a:rPr>
              <a:t>you</a:t>
            </a:r>
          </a:p>
        </p:txBody>
      </p:sp>
      <p:cxnSp>
        <p:nvCxnSpPr>
          <p:cNvPr id="5" name="Straight Connector 4">
            <a:extLst>
              <a:ext uri="{FF2B5EF4-FFF2-40B4-BE49-F238E27FC236}">
                <a16:creationId xmlns:a16="http://schemas.microsoft.com/office/drawing/2014/main" id="{BBF5CC16-F677-4BA4-A5C5-EEA813E1A6DF}"/>
              </a:ext>
            </a:extLst>
          </p:cNvPr>
          <p:cNvCxnSpPr>
            <a:cxnSpLocks/>
          </p:cNvCxnSpPr>
          <p:nvPr userDrawn="1"/>
        </p:nvCxnSpPr>
        <p:spPr>
          <a:xfrm>
            <a:off x="6029325" y="1041400"/>
            <a:ext cx="0" cy="43891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4" descr="https://global.azurebootcamp.net/wp-content/uploads/2018/09/logo-2019-762x677.png">
            <a:extLst>
              <a:ext uri="{FF2B5EF4-FFF2-40B4-BE49-F238E27FC236}">
                <a16:creationId xmlns:a16="http://schemas.microsoft.com/office/drawing/2014/main" id="{97BC5C5E-BC85-44ED-8C02-10B88A80BBB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59255" y="5939250"/>
            <a:ext cx="1032745" cy="91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AEDCBB-FE79-47C3-A7B4-4FA5729955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824" y="6484430"/>
            <a:ext cx="1444858" cy="310435"/>
          </a:xfrm>
          <a:prstGeom prst="rect">
            <a:avLst/>
          </a:prstGeom>
        </p:spPr>
      </p:pic>
      <p:pic>
        <p:nvPicPr>
          <p:cNvPr id="8" name="Picture 7" descr="A close up of a sign&#10;&#10;Description automatically generated">
            <a:extLst>
              <a:ext uri="{FF2B5EF4-FFF2-40B4-BE49-F238E27FC236}">
                <a16:creationId xmlns:a16="http://schemas.microsoft.com/office/drawing/2014/main" id="{687895EE-43AE-4CB4-B845-D1A36436DEC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42254" y="6316789"/>
            <a:ext cx="563880" cy="563880"/>
          </a:xfrm>
          <a:prstGeom prst="rect">
            <a:avLst/>
          </a:prstGeom>
        </p:spPr>
      </p:pic>
      <p:pic>
        <p:nvPicPr>
          <p:cNvPr id="9" name="Picture 8" descr="A close up of a sign&#10;&#10;Description automatically generated">
            <a:extLst>
              <a:ext uri="{FF2B5EF4-FFF2-40B4-BE49-F238E27FC236}">
                <a16:creationId xmlns:a16="http://schemas.microsoft.com/office/drawing/2014/main" id="{466DD089-49D4-4A8F-A36B-41586C13ECA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44706" y="6357905"/>
            <a:ext cx="481647" cy="481647"/>
          </a:xfrm>
          <a:prstGeom prst="rect">
            <a:avLst/>
          </a:prstGeom>
        </p:spPr>
      </p:pic>
      <p:pic>
        <p:nvPicPr>
          <p:cNvPr id="10" name="Picture 9" descr="A picture containing object&#10;&#10;Description automatically generated">
            <a:extLst>
              <a:ext uri="{FF2B5EF4-FFF2-40B4-BE49-F238E27FC236}">
                <a16:creationId xmlns:a16="http://schemas.microsoft.com/office/drawing/2014/main" id="{AC6E5649-DB00-4844-9AC8-4ADAFF8BA71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9834" y="6243463"/>
            <a:ext cx="2534406" cy="481933"/>
          </a:xfrm>
          <a:prstGeom prst="rect">
            <a:avLst/>
          </a:prstGeom>
        </p:spPr>
      </p:pic>
      <p:sp>
        <p:nvSpPr>
          <p:cNvPr id="14" name="Rectangle 13">
            <a:extLst>
              <a:ext uri="{FF2B5EF4-FFF2-40B4-BE49-F238E27FC236}">
                <a16:creationId xmlns:a16="http://schemas.microsoft.com/office/drawing/2014/main" id="{AB6B73E7-98FE-49C7-9090-0F6D06020B9C}"/>
              </a:ext>
            </a:extLst>
          </p:cNvPr>
          <p:cNvSpPr/>
          <p:nvPr userDrawn="1"/>
        </p:nvSpPr>
        <p:spPr>
          <a:xfrm>
            <a:off x="6618607" y="1780064"/>
            <a:ext cx="3262432" cy="1569660"/>
          </a:xfrm>
          <a:prstGeom prst="rect">
            <a:avLst/>
          </a:prstGeom>
        </p:spPr>
        <p:txBody>
          <a:bodyPr wrap="none">
            <a:spAutoFit/>
          </a:bodyPr>
          <a:lstStyle/>
          <a:p>
            <a:r>
              <a:rPr lang="en-GB" sz="9600" kern="1200" dirty="0">
                <a:solidFill>
                  <a:schemeClr val="tx1"/>
                </a:solidFill>
                <a:latin typeface="+mn-lt"/>
                <a:ea typeface="+mn-ea"/>
                <a:cs typeface="Arial" panose="020B0604020202020204" pitchFamily="34" charset="0"/>
              </a:rPr>
              <a:t>நன்றி</a:t>
            </a:r>
            <a:r>
              <a:rPr lang="en-GB" sz="9600" dirty="0">
                <a:latin typeface="+mn-lt"/>
                <a:cs typeface="Arial" panose="020B0604020202020204" pitchFamily="34" charset="0"/>
              </a:rPr>
              <a:t>!</a:t>
            </a:r>
          </a:p>
        </p:txBody>
      </p:sp>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pic>
        <p:nvPicPr>
          <p:cNvPr id="7" name="Picture 4" descr="https://global.azurebootcamp.net/wp-content/uploads/2018/09/logo-2019-762x67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84514" y="0"/>
            <a:ext cx="1032745" cy="91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66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27-04-2019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27-04-2019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27-04-2019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27-04-2019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27-04-2019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27-04-2019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27-04-2019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27-04-2019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1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spfxinfo/" TargetMode="External"/><Relationship Id="rId3" Type="http://schemas.openxmlformats.org/officeDocument/2006/relationships/image" Target="../media/image10.jpg"/><Relationship Id="rId7" Type="http://schemas.openxmlformats.org/officeDocument/2006/relationships/hyperlink" Target="http://www.jenkinsblog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twitter.com/jenkinsns" TargetMode="External"/><Relationship Id="rId11" Type="http://schemas.openxmlformats.org/officeDocument/2006/relationships/image" Target="../media/image1.png"/><Relationship Id="rId5" Type="http://schemas.openxmlformats.org/officeDocument/2006/relationships/hyperlink" Target="mailto:jenkinsns@gmail.com" TargetMode="External"/><Relationship Id="rId10" Type="http://schemas.openxmlformats.org/officeDocument/2006/relationships/image" Target="../media/image11.png"/><Relationship Id="rId4" Type="http://schemas.openxmlformats.org/officeDocument/2006/relationships/hyperlink" Target="https://www.cognizant.com/" TargetMode="External"/><Relationship Id="rId9" Type="http://schemas.openxmlformats.org/officeDocument/2006/relationships/hyperlink" Target="https://github.com/jenkinsn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aka.ms/OfficeRoadmap" TargetMode="External"/><Relationship Id="rId3" Type="http://schemas.openxmlformats.org/officeDocument/2006/relationships/image" Target="../media/image131.png"/><Relationship Id="rId7" Type="http://schemas.openxmlformats.org/officeDocument/2006/relationships/hyperlink" Target="https://aka.ms/OfficeBlo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fasttrack.microsoft.com/" TargetMode="External"/><Relationship Id="rId11" Type="http://schemas.openxmlformats.org/officeDocument/2006/relationships/hyperlink" Target="https://teamsdeveloper/" TargetMode="External"/><Relationship Id="rId5" Type="http://schemas.openxmlformats.org/officeDocument/2006/relationships/image" Target="../media/image132.png"/><Relationship Id="rId10" Type="http://schemas.openxmlformats.org/officeDocument/2006/relationships/hyperlink" Target="https://aka.ms/TeamsKnownIssues" TargetMode="External"/><Relationship Id="rId4" Type="http://schemas.openxmlformats.org/officeDocument/2006/relationships/hyperlink" Target="https://aka.ms/SuccessWithTeams" TargetMode="External"/><Relationship Id="rId9" Type="http://schemas.openxmlformats.org/officeDocument/2006/relationships/hyperlink" Target="https://aka.ms/TeamsSuppor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18" Type="http://schemas.openxmlformats.org/officeDocument/2006/relationships/image" Target="../media/image27.png"/><Relationship Id="rId3" Type="http://schemas.openxmlformats.org/officeDocument/2006/relationships/image" Target="../media/image12.jpeg"/><Relationship Id="rId7" Type="http://schemas.openxmlformats.org/officeDocument/2006/relationships/image" Target="../media/image16.tiff"/><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tiff"/><Relationship Id="rId11" Type="http://schemas.openxmlformats.org/officeDocument/2006/relationships/image" Target="../media/image20.jpeg"/><Relationship Id="rId5" Type="http://schemas.openxmlformats.org/officeDocument/2006/relationships/image" Target="../media/image14.tiff"/><Relationship Id="rId15" Type="http://schemas.openxmlformats.org/officeDocument/2006/relationships/image" Target="../media/image24.jpeg"/><Relationship Id="rId10" Type="http://schemas.openxmlformats.org/officeDocument/2006/relationships/image" Target="../media/image19.jpe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48.png"/><Relationship Id="rId3" Type="http://schemas.openxmlformats.org/officeDocument/2006/relationships/image" Target="../media/image54.png"/><Relationship Id="rId21"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2.png"/><Relationship Id="rId10" Type="http://schemas.openxmlformats.org/officeDocument/2006/relationships/image" Target="../media/image61.png"/><Relationship Id="rId19" Type="http://schemas.openxmlformats.org/officeDocument/2006/relationships/image" Target="../media/image49.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Building Apps using Azure for Microsoft Teams</a:t>
            </a:r>
          </a:p>
          <a:p>
            <a:endParaRPr lang="en-US" sz="3600" b="1" dirty="0">
              <a:solidFill>
                <a:srgbClr val="124548"/>
              </a:solidFill>
            </a:endParaRPr>
          </a:p>
        </p:txBody>
      </p:sp>
      <p:sp>
        <p:nvSpPr>
          <p:cNvPr id="4" name="Marcador de texto 1">
            <a:extLst>
              <a:ext uri="{FF2B5EF4-FFF2-40B4-BE49-F238E27FC236}">
                <a16:creationId xmlns:a16="http://schemas.microsoft.com/office/drawing/2014/main" id="{0760F645-8675-448A-A754-0D2CA35D4132}"/>
              </a:ext>
            </a:extLst>
          </p:cNvPr>
          <p:cNvSpPr txBox="1">
            <a:spLocks/>
          </p:cNvSpPr>
          <p:nvPr/>
        </p:nvSpPr>
        <p:spPr>
          <a:xfrm>
            <a:off x="9515475" y="0"/>
            <a:ext cx="2676525" cy="560439"/>
          </a:xfrm>
          <a:prstGeom prst="rect">
            <a:avLst/>
          </a:prstGeom>
          <a:solidFill>
            <a:schemeClr val="bg1">
              <a:alpha val="50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27-Apr-2019</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sz="4400" spc="-340" dirty="0">
                <a:latin typeface="+mj-lt"/>
                <a:ea typeface="+mj-ea"/>
                <a:cs typeface="+mj-cs"/>
              </a:rPr>
              <a:t>How are apps used  within Microsoft  Teams?</a:t>
            </a:r>
          </a:p>
        </p:txBody>
      </p:sp>
      <p:sp>
        <p:nvSpPr>
          <p:cNvPr id="3" name="object 3"/>
          <p:cNvSpPr txBox="1"/>
          <p:nvPr/>
        </p:nvSpPr>
        <p:spPr>
          <a:xfrm>
            <a:off x="709980" y="4124705"/>
            <a:ext cx="935355" cy="452120"/>
          </a:xfrm>
          <a:prstGeom prst="rect">
            <a:avLst/>
          </a:prstGeom>
        </p:spPr>
        <p:txBody>
          <a:bodyPr vert="horz" wrap="square" lIns="0" tIns="12065" rIns="0" bIns="0" rtlCol="0">
            <a:spAutoFit/>
          </a:bodyPr>
          <a:lstStyle/>
          <a:p>
            <a:pPr marL="12700">
              <a:lnSpc>
                <a:spcPct val="100000"/>
              </a:lnSpc>
              <a:spcBef>
                <a:spcPts val="95"/>
              </a:spcBef>
            </a:pPr>
            <a:r>
              <a:rPr sz="2800" spc="-390" dirty="0">
                <a:solidFill>
                  <a:srgbClr val="FFFFFF"/>
                </a:solidFill>
                <a:latin typeface="Arial Black"/>
                <a:cs typeface="Arial Black"/>
              </a:rPr>
              <a:t>Demo</a:t>
            </a:r>
            <a:endParaRPr sz="2800">
              <a:latin typeface="Arial Black"/>
              <a:cs typeface="Arial Black"/>
            </a:endParaRPr>
          </a:p>
        </p:txBody>
      </p:sp>
      <p:sp>
        <p:nvSpPr>
          <p:cNvPr id="4" name="TextBox 3">
            <a:extLst>
              <a:ext uri="{FF2B5EF4-FFF2-40B4-BE49-F238E27FC236}">
                <a16:creationId xmlns:a16="http://schemas.microsoft.com/office/drawing/2014/main" id="{0C201B0F-B605-44AC-97F9-A64BF488FF0E}"/>
              </a:ext>
            </a:extLst>
          </p:cNvPr>
          <p:cNvSpPr txBox="1"/>
          <p:nvPr/>
        </p:nvSpPr>
        <p:spPr>
          <a:xfrm>
            <a:off x="171451" y="2752725"/>
            <a:ext cx="11944349" cy="923330"/>
          </a:xfrm>
          <a:prstGeom prst="rect">
            <a:avLst/>
          </a:prstGeom>
          <a:noFill/>
        </p:spPr>
        <p:txBody>
          <a:bodyPr wrap="square" rtlCol="0">
            <a:spAutoFit/>
          </a:bodyPr>
          <a:lstStyle/>
          <a:p>
            <a:pPr algn="ctr"/>
            <a:r>
              <a:rPr lang="en-GB" sz="5400" dirty="0"/>
              <a:t>Walkthrough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4162" y="1203150"/>
            <a:ext cx="3784662" cy="2752677"/>
          </a:xfrm>
          <a:prstGeom prst="rect">
            <a:avLst/>
          </a:prstGeom>
        </p:spPr>
        <p:txBody>
          <a:bodyPr vert="horz" wrap="square" lIns="0" tIns="13335" rIns="0" bIns="0" rtlCol="0">
            <a:spAutoFit/>
          </a:bodyPr>
          <a:lstStyle/>
          <a:p>
            <a:pPr marL="12700" marR="43180">
              <a:lnSpc>
                <a:spcPct val="100000"/>
              </a:lnSpc>
              <a:spcBef>
                <a:spcPts val="105"/>
              </a:spcBef>
            </a:pPr>
            <a:r>
              <a:rPr sz="3200" dirty="0">
                <a:latin typeface="Arial" panose="020B0604020202020204" pitchFamily="34" charset="0"/>
                <a:cs typeface="Arial Black"/>
              </a:rPr>
              <a:t>Two kinds of app  experiences</a:t>
            </a:r>
          </a:p>
          <a:p>
            <a:pPr marL="34925" marR="5080">
              <a:lnSpc>
                <a:spcPct val="100000"/>
              </a:lnSpc>
              <a:spcBef>
                <a:spcPts val="3570"/>
              </a:spcBef>
            </a:pPr>
            <a:r>
              <a:rPr sz="1400" dirty="0">
                <a:latin typeface="Arial" panose="020B0604020202020204" pitchFamily="34" charset="0"/>
                <a:cs typeface="Arial Black"/>
              </a:rPr>
              <a:t>Your app can provide content and  services in channels, which enable  groups of people to work  collaboratively, or in personal or  group chats or both. The term we use  for services in channels is team scope  and for chats is personal scope.</a:t>
            </a:r>
          </a:p>
        </p:txBody>
      </p:sp>
      <p:sp>
        <p:nvSpPr>
          <p:cNvPr id="4" name="object 4"/>
          <p:cNvSpPr txBox="1"/>
          <p:nvPr/>
        </p:nvSpPr>
        <p:spPr>
          <a:xfrm>
            <a:off x="326073" y="5210886"/>
            <a:ext cx="3467099" cy="258404"/>
          </a:xfrm>
          <a:prstGeom prst="rect">
            <a:avLst/>
          </a:prstGeom>
        </p:spPr>
        <p:txBody>
          <a:bodyPr vert="horz" wrap="square" lIns="0" tIns="12065" rIns="0" bIns="0" rtlCol="0">
            <a:spAutoFit/>
          </a:bodyPr>
          <a:lstStyle/>
          <a:p>
            <a:pPr marL="12700">
              <a:lnSpc>
                <a:spcPct val="100000"/>
              </a:lnSpc>
              <a:spcBef>
                <a:spcPts val="95"/>
              </a:spcBef>
            </a:pPr>
            <a:r>
              <a:rPr sz="1600" dirty="0">
                <a:latin typeface="Arial" panose="020B0604020202020204" pitchFamily="34" charset="0"/>
                <a:cs typeface="Arial Black"/>
              </a:rPr>
              <a:t>Therefore, always think SCOPES!</a:t>
            </a:r>
          </a:p>
        </p:txBody>
      </p:sp>
      <p:sp>
        <p:nvSpPr>
          <p:cNvPr id="5" name="object 5"/>
          <p:cNvSpPr txBox="1"/>
          <p:nvPr/>
        </p:nvSpPr>
        <p:spPr>
          <a:xfrm>
            <a:off x="5151246" y="2375407"/>
            <a:ext cx="2556510" cy="1172845"/>
          </a:xfrm>
          <a:prstGeom prst="rect">
            <a:avLst/>
          </a:prstGeom>
        </p:spPr>
        <p:txBody>
          <a:bodyPr vert="horz" wrap="square" lIns="0" tIns="43180" rIns="0" bIns="0" rtlCol="0">
            <a:spAutoFit/>
          </a:bodyPr>
          <a:lstStyle/>
          <a:p>
            <a:pPr marL="347980" marR="5080" indent="-335280">
              <a:lnSpc>
                <a:spcPts val="1900"/>
              </a:lnSpc>
              <a:spcBef>
                <a:spcPts val="340"/>
              </a:spcBef>
              <a:buFont typeface="Arial"/>
              <a:buChar char="•"/>
              <a:tabLst>
                <a:tab pos="347345" algn="l"/>
                <a:tab pos="347980" algn="l"/>
              </a:tabLst>
            </a:pPr>
            <a:r>
              <a:rPr sz="1750" dirty="0">
                <a:latin typeface="Arial" panose="020B0604020202020204" pitchFamily="34" charset="0"/>
                <a:cs typeface="Arial Black"/>
              </a:rPr>
              <a:t>Installed into Teams &amp;  Channels</a:t>
            </a:r>
          </a:p>
          <a:p>
            <a:pPr marL="347980" marR="38100" indent="-335280">
              <a:lnSpc>
                <a:spcPts val="1910"/>
              </a:lnSpc>
              <a:spcBef>
                <a:spcPts val="1200"/>
              </a:spcBef>
              <a:buFont typeface="Arial"/>
              <a:buChar char="•"/>
              <a:tabLst>
                <a:tab pos="347345" algn="l"/>
                <a:tab pos="347980" algn="l"/>
              </a:tabLst>
            </a:pPr>
            <a:r>
              <a:rPr sz="1750" dirty="0">
                <a:latin typeface="Arial" panose="020B0604020202020204" pitchFamily="34" charset="0"/>
                <a:cs typeface="Arial Black"/>
              </a:rPr>
              <a:t>Accessible by all team  members</a:t>
            </a:r>
          </a:p>
        </p:txBody>
      </p:sp>
      <p:sp>
        <p:nvSpPr>
          <p:cNvPr id="6" name="object 6"/>
          <p:cNvSpPr/>
          <p:nvPr/>
        </p:nvSpPr>
        <p:spPr>
          <a:xfrm>
            <a:off x="5045964" y="1840992"/>
            <a:ext cx="374903" cy="3048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045964" y="3832859"/>
            <a:ext cx="3108960" cy="182575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514213" y="1829815"/>
            <a:ext cx="1162685" cy="299720"/>
          </a:xfrm>
          <a:prstGeom prst="rect">
            <a:avLst/>
          </a:prstGeom>
        </p:spPr>
        <p:txBody>
          <a:bodyPr vert="horz" wrap="square" lIns="0" tIns="12700" rIns="0" bIns="0" rtlCol="0">
            <a:spAutoFit/>
          </a:bodyPr>
          <a:lstStyle/>
          <a:p>
            <a:pPr marL="12700">
              <a:lnSpc>
                <a:spcPct val="100000"/>
              </a:lnSpc>
              <a:spcBef>
                <a:spcPts val="100"/>
              </a:spcBef>
            </a:pPr>
            <a:r>
              <a:rPr sz="1800" b="1" spc="-105" dirty="0">
                <a:latin typeface="Arial"/>
                <a:cs typeface="Arial"/>
              </a:rPr>
              <a:t>Team</a:t>
            </a:r>
            <a:r>
              <a:rPr sz="1800" b="1" spc="-60" dirty="0">
                <a:latin typeface="Arial"/>
                <a:cs typeface="Arial"/>
              </a:rPr>
              <a:t> </a:t>
            </a:r>
            <a:r>
              <a:rPr sz="1800" b="1" spc="-95" dirty="0">
                <a:latin typeface="Arial"/>
                <a:cs typeface="Arial"/>
              </a:rPr>
              <a:t>Apps</a:t>
            </a:r>
            <a:endParaRPr sz="1800">
              <a:latin typeface="Arial"/>
              <a:cs typeface="Arial"/>
            </a:endParaRPr>
          </a:p>
        </p:txBody>
      </p:sp>
      <p:sp>
        <p:nvSpPr>
          <p:cNvPr id="9" name="object 9"/>
          <p:cNvSpPr/>
          <p:nvPr/>
        </p:nvSpPr>
        <p:spPr>
          <a:xfrm>
            <a:off x="8622792" y="1830323"/>
            <a:ext cx="336803" cy="31546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9040114" y="1797558"/>
            <a:ext cx="1496060" cy="299720"/>
          </a:xfrm>
          <a:prstGeom prst="rect">
            <a:avLst/>
          </a:prstGeom>
        </p:spPr>
        <p:txBody>
          <a:bodyPr vert="horz" wrap="square" lIns="0" tIns="12700" rIns="0" bIns="0" rtlCol="0">
            <a:spAutoFit/>
          </a:bodyPr>
          <a:lstStyle/>
          <a:p>
            <a:pPr marL="12700">
              <a:lnSpc>
                <a:spcPct val="100000"/>
              </a:lnSpc>
              <a:spcBef>
                <a:spcPts val="100"/>
              </a:spcBef>
            </a:pPr>
            <a:r>
              <a:rPr sz="1800" b="1" spc="-85" dirty="0">
                <a:latin typeface="Arial"/>
                <a:cs typeface="Arial"/>
              </a:rPr>
              <a:t>Personal </a:t>
            </a:r>
            <a:r>
              <a:rPr sz="1800" b="1" spc="-95" dirty="0">
                <a:latin typeface="Arial"/>
                <a:cs typeface="Arial"/>
              </a:rPr>
              <a:t>Apps</a:t>
            </a:r>
            <a:endParaRPr sz="1800">
              <a:latin typeface="Arial"/>
              <a:cs typeface="Arial"/>
            </a:endParaRPr>
          </a:p>
        </p:txBody>
      </p:sp>
      <p:sp>
        <p:nvSpPr>
          <p:cNvPr id="11" name="object 11"/>
          <p:cNvSpPr txBox="1"/>
          <p:nvPr/>
        </p:nvSpPr>
        <p:spPr>
          <a:xfrm>
            <a:off x="8790178" y="2445766"/>
            <a:ext cx="2586990" cy="1197764"/>
          </a:xfrm>
          <a:prstGeom prst="rect">
            <a:avLst/>
          </a:prstGeom>
        </p:spPr>
        <p:txBody>
          <a:bodyPr vert="horz" wrap="square" lIns="0" tIns="43180" rIns="0" bIns="0" rtlCol="0">
            <a:spAutoFit/>
          </a:bodyPr>
          <a:lstStyle/>
          <a:p>
            <a:pPr marL="347980" marR="62230" indent="-335280">
              <a:lnSpc>
                <a:spcPts val="1900"/>
              </a:lnSpc>
              <a:spcBef>
                <a:spcPts val="340"/>
              </a:spcBef>
              <a:buFont typeface="Arial"/>
              <a:buChar char="•"/>
              <a:tabLst>
                <a:tab pos="347345" algn="l"/>
                <a:tab pos="347980" algn="l"/>
              </a:tabLst>
            </a:pPr>
            <a:r>
              <a:rPr sz="1750" dirty="0">
                <a:latin typeface="Arial" panose="020B0604020202020204" pitchFamily="34" charset="0"/>
                <a:cs typeface="Arial Black"/>
              </a:rPr>
              <a:t>Installed into your left  rail</a:t>
            </a:r>
          </a:p>
          <a:p>
            <a:pPr marL="347980" indent="-335280">
              <a:lnSpc>
                <a:spcPct val="100000"/>
              </a:lnSpc>
              <a:spcBef>
                <a:spcPts val="975"/>
              </a:spcBef>
              <a:buFont typeface="Arial"/>
              <a:buChar char="•"/>
              <a:tabLst>
                <a:tab pos="347345" algn="l"/>
                <a:tab pos="347980" algn="l"/>
              </a:tabLst>
            </a:pPr>
            <a:r>
              <a:rPr sz="1750" dirty="0">
                <a:latin typeface="Arial" panose="020B0604020202020204" pitchFamily="34" charset="0"/>
                <a:cs typeface="Arial Black"/>
              </a:rPr>
              <a:t>Accessible only by you</a:t>
            </a:r>
          </a:p>
        </p:txBody>
      </p:sp>
      <p:sp>
        <p:nvSpPr>
          <p:cNvPr id="12" name="object 12"/>
          <p:cNvSpPr/>
          <p:nvPr/>
        </p:nvSpPr>
        <p:spPr>
          <a:xfrm>
            <a:off x="8622792" y="3829811"/>
            <a:ext cx="3112007" cy="1828800"/>
          </a:xfrm>
          <a:prstGeom prst="rect">
            <a:avLst/>
          </a:prstGeom>
          <a:blipFill>
            <a:blip r:embed="rId5" cstate="print"/>
            <a:stretch>
              <a:fillRect/>
            </a:stretch>
          </a:blipFill>
        </p:spPr>
        <p:txBody>
          <a:bodyPr wrap="square" lIns="0" tIns="0" rIns="0" bIns="0" rtlCol="0"/>
          <a:lstStyle/>
          <a:p>
            <a:endParaRPr/>
          </a:p>
        </p:txBody>
      </p:sp>
      <p:sp>
        <p:nvSpPr>
          <p:cNvPr id="15" name="object 2">
            <a:extLst>
              <a:ext uri="{FF2B5EF4-FFF2-40B4-BE49-F238E27FC236}">
                <a16:creationId xmlns:a16="http://schemas.microsoft.com/office/drawing/2014/main" id="{61759B7A-4D20-4C3C-873E-C893340833FA}"/>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dirty="0">
                <a:latin typeface="+mj-lt"/>
                <a:ea typeface="+mj-ea"/>
                <a:cs typeface="+mj-cs"/>
              </a:rPr>
              <a:t>Build Apps in Teams</a:t>
            </a:r>
            <a:endParaRPr sz="4400" dirty="0">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0187" y="817838"/>
            <a:ext cx="5309487" cy="381515"/>
          </a:xfrm>
          <a:prstGeom prst="rect">
            <a:avLst/>
          </a:prstGeom>
        </p:spPr>
        <p:txBody>
          <a:bodyPr vert="horz" wrap="square" lIns="0" tIns="12065" rIns="0" bIns="0" rtlCol="0">
            <a:spAutoFit/>
          </a:bodyPr>
          <a:lstStyle/>
          <a:p>
            <a:pPr marL="12700" marR="5080">
              <a:lnSpc>
                <a:spcPct val="100000"/>
              </a:lnSpc>
              <a:spcBef>
                <a:spcPts val="95"/>
              </a:spcBef>
            </a:pPr>
            <a:r>
              <a:rPr lang="en-GB" sz="2400" kern="0" dirty="0">
                <a:solidFill>
                  <a:srgbClr val="484848"/>
                </a:solidFill>
                <a:latin typeface="Arial" panose="020B0604020202020204" pitchFamily="34" charset="0"/>
                <a:cs typeface="Arial Black"/>
              </a:rPr>
              <a:t>Modernize your business scenarios</a:t>
            </a:r>
            <a:endParaRPr sz="2400" kern="0" dirty="0">
              <a:latin typeface="Arial" panose="020B0604020202020204" pitchFamily="34" charset="0"/>
              <a:cs typeface="Arial Black"/>
            </a:endParaRPr>
          </a:p>
        </p:txBody>
      </p:sp>
      <p:sp>
        <p:nvSpPr>
          <p:cNvPr id="3" name="object 3"/>
          <p:cNvSpPr txBox="1"/>
          <p:nvPr/>
        </p:nvSpPr>
        <p:spPr>
          <a:xfrm>
            <a:off x="380187" y="3889298"/>
            <a:ext cx="1456690" cy="1735732"/>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484848"/>
                </a:solidFill>
                <a:latin typeface="Arial" panose="020B0604020202020204" pitchFamily="34" charset="0"/>
                <a:cs typeface="Arial Black"/>
              </a:rPr>
              <a:t>Introduce new  experiences  directly for the  Teams hub and  take advantage  of its rich canvas</a:t>
            </a:r>
            <a:endParaRPr sz="1600" dirty="0">
              <a:latin typeface="Arial" panose="020B0604020202020204" pitchFamily="34" charset="0"/>
              <a:cs typeface="Arial Black"/>
            </a:endParaRPr>
          </a:p>
        </p:txBody>
      </p:sp>
      <p:sp>
        <p:nvSpPr>
          <p:cNvPr id="6" name="object 6"/>
          <p:cNvSpPr/>
          <p:nvPr/>
        </p:nvSpPr>
        <p:spPr>
          <a:xfrm>
            <a:off x="2215895" y="1477957"/>
            <a:ext cx="4655820" cy="2208530"/>
          </a:xfrm>
          <a:custGeom>
            <a:avLst/>
            <a:gdLst/>
            <a:ahLst/>
            <a:cxnLst/>
            <a:rect l="l" t="t" r="r" b="b"/>
            <a:pathLst>
              <a:path w="4655820" h="2208529">
                <a:moveTo>
                  <a:pt x="4535551" y="0"/>
                </a:moveTo>
                <a:lnTo>
                  <a:pt x="120268" y="0"/>
                </a:lnTo>
                <a:lnTo>
                  <a:pt x="73455" y="9451"/>
                </a:lnTo>
                <a:lnTo>
                  <a:pt x="35226" y="35226"/>
                </a:lnTo>
                <a:lnTo>
                  <a:pt x="9451" y="73455"/>
                </a:lnTo>
                <a:lnTo>
                  <a:pt x="0" y="120269"/>
                </a:lnTo>
                <a:lnTo>
                  <a:pt x="0" y="2088007"/>
                </a:lnTo>
                <a:lnTo>
                  <a:pt x="9451" y="2134820"/>
                </a:lnTo>
                <a:lnTo>
                  <a:pt x="35226" y="2173049"/>
                </a:lnTo>
                <a:lnTo>
                  <a:pt x="73455" y="2198824"/>
                </a:lnTo>
                <a:lnTo>
                  <a:pt x="120268" y="2208276"/>
                </a:lnTo>
                <a:lnTo>
                  <a:pt x="4535551" y="2208276"/>
                </a:lnTo>
                <a:lnTo>
                  <a:pt x="4582364" y="2198824"/>
                </a:lnTo>
                <a:lnTo>
                  <a:pt x="4620593" y="2173049"/>
                </a:lnTo>
                <a:lnTo>
                  <a:pt x="4646368" y="2134820"/>
                </a:lnTo>
                <a:lnTo>
                  <a:pt x="4655820" y="2088007"/>
                </a:lnTo>
                <a:lnTo>
                  <a:pt x="4655820" y="120269"/>
                </a:lnTo>
                <a:lnTo>
                  <a:pt x="4646368" y="73455"/>
                </a:lnTo>
                <a:lnTo>
                  <a:pt x="4620593" y="35226"/>
                </a:lnTo>
                <a:lnTo>
                  <a:pt x="4582364" y="9451"/>
                </a:lnTo>
                <a:lnTo>
                  <a:pt x="4535551" y="0"/>
                </a:lnTo>
                <a:close/>
              </a:path>
            </a:pathLst>
          </a:custGeom>
          <a:solidFill>
            <a:srgbClr val="F8F8F7"/>
          </a:solidFill>
        </p:spPr>
        <p:txBody>
          <a:bodyPr wrap="square" lIns="0" tIns="0" rIns="0" bIns="0" rtlCol="0"/>
          <a:lstStyle/>
          <a:p>
            <a:endParaRPr/>
          </a:p>
        </p:txBody>
      </p:sp>
      <p:sp>
        <p:nvSpPr>
          <p:cNvPr id="7" name="object 7"/>
          <p:cNvSpPr txBox="1">
            <a:spLocks noGrp="1"/>
          </p:cNvSpPr>
          <p:nvPr>
            <p:ph type="title" idx="4294967295"/>
          </p:nvPr>
        </p:nvSpPr>
        <p:spPr>
          <a:xfrm>
            <a:off x="3268608" y="1722116"/>
            <a:ext cx="2700338" cy="390525"/>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D73A00"/>
                </a:solidFill>
                <a:latin typeface="Arial"/>
                <a:cs typeface="Arial"/>
              </a:rPr>
              <a:t>Departmental</a:t>
            </a:r>
            <a:r>
              <a:rPr sz="2400" b="1" spc="-85" dirty="0">
                <a:solidFill>
                  <a:srgbClr val="D73A00"/>
                </a:solidFill>
                <a:latin typeface="Arial"/>
                <a:cs typeface="Arial"/>
              </a:rPr>
              <a:t> </a:t>
            </a:r>
            <a:r>
              <a:rPr sz="2400" b="1" spc="-75" dirty="0">
                <a:solidFill>
                  <a:srgbClr val="D73A00"/>
                </a:solidFill>
                <a:latin typeface="Arial"/>
                <a:cs typeface="Arial"/>
              </a:rPr>
              <a:t>tools</a:t>
            </a:r>
            <a:endParaRPr sz="2400" dirty="0">
              <a:latin typeface="Arial"/>
              <a:cs typeface="Arial"/>
            </a:endParaRPr>
          </a:p>
        </p:txBody>
      </p:sp>
      <p:sp>
        <p:nvSpPr>
          <p:cNvPr id="8" name="object 8"/>
          <p:cNvSpPr/>
          <p:nvPr/>
        </p:nvSpPr>
        <p:spPr>
          <a:xfrm>
            <a:off x="3048000" y="2427916"/>
            <a:ext cx="56514" cy="5664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3399663" y="2364670"/>
            <a:ext cx="1899792" cy="22428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048000" y="2827204"/>
            <a:ext cx="56514" cy="5664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392170" y="2766372"/>
            <a:ext cx="1713738" cy="17195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048000" y="3226492"/>
            <a:ext cx="56514" cy="5664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389248" y="3165659"/>
            <a:ext cx="2400300" cy="22313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627376" y="1657788"/>
            <a:ext cx="483107" cy="50292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056119" y="1477957"/>
            <a:ext cx="4655820" cy="2208530"/>
          </a:xfrm>
          <a:custGeom>
            <a:avLst/>
            <a:gdLst/>
            <a:ahLst/>
            <a:cxnLst/>
            <a:rect l="l" t="t" r="r" b="b"/>
            <a:pathLst>
              <a:path w="4655820" h="2208529">
                <a:moveTo>
                  <a:pt x="4535551" y="0"/>
                </a:moveTo>
                <a:lnTo>
                  <a:pt x="120269" y="0"/>
                </a:lnTo>
                <a:lnTo>
                  <a:pt x="73455" y="9451"/>
                </a:lnTo>
                <a:lnTo>
                  <a:pt x="35226" y="35226"/>
                </a:lnTo>
                <a:lnTo>
                  <a:pt x="9451" y="73455"/>
                </a:lnTo>
                <a:lnTo>
                  <a:pt x="0" y="120269"/>
                </a:lnTo>
                <a:lnTo>
                  <a:pt x="0" y="2088007"/>
                </a:lnTo>
                <a:lnTo>
                  <a:pt x="9451" y="2134820"/>
                </a:lnTo>
                <a:lnTo>
                  <a:pt x="35226" y="2173049"/>
                </a:lnTo>
                <a:lnTo>
                  <a:pt x="73455" y="2198824"/>
                </a:lnTo>
                <a:lnTo>
                  <a:pt x="120269" y="2208276"/>
                </a:lnTo>
                <a:lnTo>
                  <a:pt x="4535551" y="2208276"/>
                </a:lnTo>
                <a:lnTo>
                  <a:pt x="4582364" y="2198824"/>
                </a:lnTo>
                <a:lnTo>
                  <a:pt x="4620593" y="2173049"/>
                </a:lnTo>
                <a:lnTo>
                  <a:pt x="4646368" y="2134820"/>
                </a:lnTo>
                <a:lnTo>
                  <a:pt x="4655820" y="2088007"/>
                </a:lnTo>
                <a:lnTo>
                  <a:pt x="4655820" y="120269"/>
                </a:lnTo>
                <a:lnTo>
                  <a:pt x="4646368" y="73455"/>
                </a:lnTo>
                <a:lnTo>
                  <a:pt x="4620593" y="35226"/>
                </a:lnTo>
                <a:lnTo>
                  <a:pt x="4582364" y="9451"/>
                </a:lnTo>
                <a:lnTo>
                  <a:pt x="4535551" y="0"/>
                </a:lnTo>
                <a:close/>
              </a:path>
            </a:pathLst>
          </a:custGeom>
          <a:solidFill>
            <a:srgbClr val="F8F8F7"/>
          </a:solidFill>
        </p:spPr>
        <p:txBody>
          <a:bodyPr wrap="square" lIns="0" tIns="0" rIns="0" bIns="0" rtlCol="0"/>
          <a:lstStyle/>
          <a:p>
            <a:endParaRPr/>
          </a:p>
        </p:txBody>
      </p:sp>
      <p:sp>
        <p:nvSpPr>
          <p:cNvPr id="16" name="object 16"/>
          <p:cNvSpPr txBox="1"/>
          <p:nvPr/>
        </p:nvSpPr>
        <p:spPr>
          <a:xfrm>
            <a:off x="8043164" y="1729797"/>
            <a:ext cx="2767330" cy="391160"/>
          </a:xfrm>
          <a:prstGeom prst="rect">
            <a:avLst/>
          </a:prstGeom>
        </p:spPr>
        <p:txBody>
          <a:bodyPr vert="horz" wrap="square" lIns="0" tIns="12700" rIns="0" bIns="0" rtlCol="0">
            <a:spAutoFit/>
          </a:bodyPr>
          <a:lstStyle/>
          <a:p>
            <a:pPr marL="12700">
              <a:lnSpc>
                <a:spcPct val="100000"/>
              </a:lnSpc>
              <a:spcBef>
                <a:spcPts val="100"/>
              </a:spcBef>
            </a:pPr>
            <a:r>
              <a:rPr sz="2400" b="1" spc="-90" dirty="0">
                <a:solidFill>
                  <a:srgbClr val="D73A00"/>
                </a:solidFill>
                <a:latin typeface="Arial"/>
                <a:cs typeface="Arial"/>
              </a:rPr>
              <a:t>Employee</a:t>
            </a:r>
            <a:r>
              <a:rPr sz="2400" b="1" spc="-55" dirty="0">
                <a:solidFill>
                  <a:srgbClr val="D73A00"/>
                </a:solidFill>
                <a:latin typeface="Arial"/>
                <a:cs typeface="Arial"/>
              </a:rPr>
              <a:t> </a:t>
            </a:r>
            <a:r>
              <a:rPr sz="2400" b="1" spc="-140" dirty="0">
                <a:solidFill>
                  <a:srgbClr val="D73A00"/>
                </a:solidFill>
                <a:latin typeface="Arial"/>
                <a:cs typeface="Arial"/>
              </a:rPr>
              <a:t>resources</a:t>
            </a:r>
            <a:endParaRPr sz="2400">
              <a:latin typeface="Arial"/>
              <a:cs typeface="Arial"/>
            </a:endParaRPr>
          </a:p>
        </p:txBody>
      </p:sp>
      <p:sp>
        <p:nvSpPr>
          <p:cNvPr id="17" name="object 17"/>
          <p:cNvSpPr/>
          <p:nvPr/>
        </p:nvSpPr>
        <p:spPr>
          <a:xfrm>
            <a:off x="7887969" y="2427916"/>
            <a:ext cx="56641" cy="5664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8239759" y="2364670"/>
            <a:ext cx="2277745" cy="174371"/>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7887969" y="2827204"/>
            <a:ext cx="56641" cy="56641"/>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223250" y="2766372"/>
            <a:ext cx="2798445" cy="22313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7887969" y="3226492"/>
            <a:ext cx="56641" cy="56642"/>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8239759" y="3163246"/>
            <a:ext cx="1657604" cy="225552"/>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2215895" y="3965505"/>
            <a:ext cx="4655820" cy="2054481"/>
          </a:xfrm>
          <a:custGeom>
            <a:avLst/>
            <a:gdLst/>
            <a:ahLst/>
            <a:cxnLst/>
            <a:rect l="l" t="t" r="r" b="b"/>
            <a:pathLst>
              <a:path w="4655820" h="2209800">
                <a:moveTo>
                  <a:pt x="4535424" y="0"/>
                </a:moveTo>
                <a:lnTo>
                  <a:pt x="120396" y="0"/>
                </a:lnTo>
                <a:lnTo>
                  <a:pt x="73509" y="9453"/>
                </a:lnTo>
                <a:lnTo>
                  <a:pt x="35242" y="35242"/>
                </a:lnTo>
                <a:lnTo>
                  <a:pt x="9453" y="73509"/>
                </a:lnTo>
                <a:lnTo>
                  <a:pt x="0" y="120396"/>
                </a:lnTo>
                <a:lnTo>
                  <a:pt x="0" y="2089454"/>
                </a:lnTo>
                <a:lnTo>
                  <a:pt x="9453" y="2136296"/>
                </a:lnTo>
                <a:lnTo>
                  <a:pt x="35242" y="2174549"/>
                </a:lnTo>
                <a:lnTo>
                  <a:pt x="73509" y="2200341"/>
                </a:lnTo>
                <a:lnTo>
                  <a:pt x="120396" y="2209800"/>
                </a:lnTo>
                <a:lnTo>
                  <a:pt x="4535424" y="2209800"/>
                </a:lnTo>
                <a:lnTo>
                  <a:pt x="4582310" y="2200341"/>
                </a:lnTo>
                <a:lnTo>
                  <a:pt x="4620577" y="2174549"/>
                </a:lnTo>
                <a:lnTo>
                  <a:pt x="4646366" y="2136296"/>
                </a:lnTo>
                <a:lnTo>
                  <a:pt x="4655820" y="2089454"/>
                </a:lnTo>
                <a:lnTo>
                  <a:pt x="4655820" y="120396"/>
                </a:lnTo>
                <a:lnTo>
                  <a:pt x="4646366" y="73509"/>
                </a:lnTo>
                <a:lnTo>
                  <a:pt x="4620577" y="35242"/>
                </a:lnTo>
                <a:lnTo>
                  <a:pt x="4582310" y="9453"/>
                </a:lnTo>
                <a:lnTo>
                  <a:pt x="4535424" y="0"/>
                </a:lnTo>
                <a:close/>
              </a:path>
            </a:pathLst>
          </a:custGeom>
          <a:solidFill>
            <a:srgbClr val="F8F8F7"/>
          </a:solidFill>
        </p:spPr>
        <p:txBody>
          <a:bodyPr wrap="square" lIns="0" tIns="0" rIns="0" bIns="0" rtlCol="0"/>
          <a:lstStyle/>
          <a:p>
            <a:endParaRPr/>
          </a:p>
        </p:txBody>
      </p:sp>
      <p:sp>
        <p:nvSpPr>
          <p:cNvPr id="24" name="object 24"/>
          <p:cNvSpPr txBox="1"/>
          <p:nvPr/>
        </p:nvSpPr>
        <p:spPr>
          <a:xfrm>
            <a:off x="3263265" y="4165531"/>
            <a:ext cx="2081530" cy="39116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D73A00"/>
                </a:solidFill>
                <a:latin typeface="Arial"/>
                <a:cs typeface="Arial"/>
              </a:rPr>
              <a:t>Support </a:t>
            </a:r>
            <a:r>
              <a:rPr sz="2400" b="1" spc="-20" dirty="0">
                <a:solidFill>
                  <a:srgbClr val="D73A00"/>
                </a:solidFill>
                <a:latin typeface="Arial"/>
                <a:cs typeface="Arial"/>
              </a:rPr>
              <a:t>&amp;</a:t>
            </a:r>
            <a:r>
              <a:rPr sz="2400" b="1" spc="-45" dirty="0">
                <a:solidFill>
                  <a:srgbClr val="D73A00"/>
                </a:solidFill>
                <a:latin typeface="Arial"/>
                <a:cs typeface="Arial"/>
              </a:rPr>
              <a:t> </a:t>
            </a:r>
            <a:r>
              <a:rPr sz="2400" b="1" spc="-35" dirty="0">
                <a:solidFill>
                  <a:srgbClr val="D73A00"/>
                </a:solidFill>
                <a:latin typeface="Arial"/>
                <a:cs typeface="Arial"/>
              </a:rPr>
              <a:t>info</a:t>
            </a:r>
            <a:endParaRPr sz="2400" dirty="0">
              <a:latin typeface="Arial"/>
              <a:cs typeface="Arial"/>
            </a:endParaRPr>
          </a:p>
        </p:txBody>
      </p:sp>
      <p:sp>
        <p:nvSpPr>
          <p:cNvPr id="25" name="object 25"/>
          <p:cNvSpPr/>
          <p:nvPr/>
        </p:nvSpPr>
        <p:spPr>
          <a:xfrm>
            <a:off x="3048000" y="4863141"/>
            <a:ext cx="56514" cy="56514"/>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3399663" y="4802182"/>
            <a:ext cx="1121156" cy="221869"/>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3048000" y="5262366"/>
            <a:ext cx="56514" cy="56591"/>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3389248" y="5199057"/>
            <a:ext cx="1389761" cy="225488"/>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3048000" y="5661654"/>
            <a:ext cx="56514" cy="56591"/>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3399663" y="5600821"/>
            <a:ext cx="2701163" cy="223024"/>
          </a:xfrm>
          <a:prstGeom prst="rect">
            <a:avLst/>
          </a:prstGeom>
          <a:blipFill>
            <a:blip r:embed="rId17" cstate="print"/>
            <a:stretch>
              <a:fillRect/>
            </a:stretch>
          </a:blipFill>
        </p:spPr>
        <p:txBody>
          <a:bodyPr wrap="square" lIns="0" tIns="0" rIns="0" bIns="0" rtlCol="0"/>
          <a:lstStyle/>
          <a:p>
            <a:endParaRPr/>
          </a:p>
        </p:txBody>
      </p:sp>
      <p:sp>
        <p:nvSpPr>
          <p:cNvPr id="31" name="object 31"/>
          <p:cNvSpPr/>
          <p:nvPr/>
        </p:nvSpPr>
        <p:spPr>
          <a:xfrm>
            <a:off x="7056119" y="3911784"/>
            <a:ext cx="4655820" cy="2108202"/>
          </a:xfrm>
          <a:custGeom>
            <a:avLst/>
            <a:gdLst/>
            <a:ahLst/>
            <a:cxnLst/>
            <a:rect l="l" t="t" r="r" b="b"/>
            <a:pathLst>
              <a:path w="4655820" h="2209800">
                <a:moveTo>
                  <a:pt x="4535424" y="0"/>
                </a:moveTo>
                <a:lnTo>
                  <a:pt x="120396" y="0"/>
                </a:lnTo>
                <a:lnTo>
                  <a:pt x="73509" y="9453"/>
                </a:lnTo>
                <a:lnTo>
                  <a:pt x="35242" y="35242"/>
                </a:lnTo>
                <a:lnTo>
                  <a:pt x="9453" y="73509"/>
                </a:lnTo>
                <a:lnTo>
                  <a:pt x="0" y="120396"/>
                </a:lnTo>
                <a:lnTo>
                  <a:pt x="0" y="2089454"/>
                </a:lnTo>
                <a:lnTo>
                  <a:pt x="9453" y="2136296"/>
                </a:lnTo>
                <a:lnTo>
                  <a:pt x="35242" y="2174549"/>
                </a:lnTo>
                <a:lnTo>
                  <a:pt x="73509" y="2200341"/>
                </a:lnTo>
                <a:lnTo>
                  <a:pt x="120396" y="2209800"/>
                </a:lnTo>
                <a:lnTo>
                  <a:pt x="4535424" y="2209800"/>
                </a:lnTo>
                <a:lnTo>
                  <a:pt x="4582310" y="2200341"/>
                </a:lnTo>
                <a:lnTo>
                  <a:pt x="4620577" y="2174549"/>
                </a:lnTo>
                <a:lnTo>
                  <a:pt x="4646366" y="2136296"/>
                </a:lnTo>
                <a:lnTo>
                  <a:pt x="4655820" y="2089454"/>
                </a:lnTo>
                <a:lnTo>
                  <a:pt x="4655820" y="120396"/>
                </a:lnTo>
                <a:lnTo>
                  <a:pt x="4646366" y="73509"/>
                </a:lnTo>
                <a:lnTo>
                  <a:pt x="4620577" y="35242"/>
                </a:lnTo>
                <a:lnTo>
                  <a:pt x="4582310" y="9453"/>
                </a:lnTo>
                <a:lnTo>
                  <a:pt x="4535424" y="0"/>
                </a:lnTo>
                <a:close/>
              </a:path>
            </a:pathLst>
          </a:custGeom>
          <a:solidFill>
            <a:srgbClr val="F8F8F7"/>
          </a:solidFill>
        </p:spPr>
        <p:txBody>
          <a:bodyPr wrap="square" lIns="0" tIns="0" rIns="0" bIns="0" rtlCol="0"/>
          <a:lstStyle/>
          <a:p>
            <a:endParaRPr/>
          </a:p>
        </p:txBody>
      </p:sp>
      <p:sp>
        <p:nvSpPr>
          <p:cNvPr id="32" name="object 32"/>
          <p:cNvSpPr txBox="1"/>
          <p:nvPr/>
        </p:nvSpPr>
        <p:spPr>
          <a:xfrm>
            <a:off x="8104123" y="4165531"/>
            <a:ext cx="3023870" cy="391160"/>
          </a:xfrm>
          <a:prstGeom prst="rect">
            <a:avLst/>
          </a:prstGeom>
        </p:spPr>
        <p:txBody>
          <a:bodyPr vert="horz" wrap="square" lIns="0" tIns="12700" rIns="0" bIns="0" rtlCol="0">
            <a:spAutoFit/>
          </a:bodyPr>
          <a:lstStyle/>
          <a:p>
            <a:pPr marL="12700">
              <a:lnSpc>
                <a:spcPct val="100000"/>
              </a:lnSpc>
              <a:spcBef>
                <a:spcPts val="100"/>
              </a:spcBef>
            </a:pPr>
            <a:r>
              <a:rPr sz="2400" b="1" spc="-175" dirty="0">
                <a:solidFill>
                  <a:srgbClr val="D73A00"/>
                </a:solidFill>
                <a:latin typeface="Arial"/>
                <a:cs typeface="Arial"/>
              </a:rPr>
              <a:t>Processes </a:t>
            </a:r>
            <a:r>
              <a:rPr sz="2400" b="1" spc="-20" dirty="0">
                <a:solidFill>
                  <a:srgbClr val="D73A00"/>
                </a:solidFill>
                <a:latin typeface="Arial"/>
                <a:cs typeface="Arial"/>
              </a:rPr>
              <a:t>&amp;</a:t>
            </a:r>
            <a:r>
              <a:rPr sz="2400" b="1" spc="-360" dirty="0">
                <a:solidFill>
                  <a:srgbClr val="D73A00"/>
                </a:solidFill>
                <a:latin typeface="Arial"/>
                <a:cs typeface="Arial"/>
              </a:rPr>
              <a:t> </a:t>
            </a:r>
            <a:r>
              <a:rPr sz="2400" b="1" spc="-50" dirty="0">
                <a:solidFill>
                  <a:srgbClr val="D73A00"/>
                </a:solidFill>
                <a:latin typeface="Arial"/>
                <a:cs typeface="Arial"/>
              </a:rPr>
              <a:t>workflow</a:t>
            </a:r>
            <a:endParaRPr sz="2400">
              <a:latin typeface="Arial"/>
              <a:cs typeface="Arial"/>
            </a:endParaRPr>
          </a:p>
        </p:txBody>
      </p:sp>
      <p:sp>
        <p:nvSpPr>
          <p:cNvPr id="33" name="object 33"/>
          <p:cNvSpPr/>
          <p:nvPr/>
        </p:nvSpPr>
        <p:spPr>
          <a:xfrm>
            <a:off x="7887969" y="4863141"/>
            <a:ext cx="56641" cy="56514"/>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8221218" y="4802182"/>
            <a:ext cx="987171" cy="221869"/>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7887969" y="5262366"/>
            <a:ext cx="56641" cy="56591"/>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8223250" y="5201470"/>
            <a:ext cx="669671" cy="171958"/>
          </a:xfrm>
          <a:prstGeom prst="rect">
            <a:avLst/>
          </a:prstGeom>
          <a:blipFill>
            <a:blip r:embed="rId21" cstate="print"/>
            <a:stretch>
              <a:fillRect/>
            </a:stretch>
          </a:blipFill>
        </p:spPr>
        <p:txBody>
          <a:bodyPr wrap="square" lIns="0" tIns="0" rIns="0" bIns="0" rtlCol="0"/>
          <a:lstStyle/>
          <a:p>
            <a:endParaRPr/>
          </a:p>
        </p:txBody>
      </p:sp>
      <p:sp>
        <p:nvSpPr>
          <p:cNvPr id="37" name="object 37"/>
          <p:cNvSpPr/>
          <p:nvPr/>
        </p:nvSpPr>
        <p:spPr>
          <a:xfrm>
            <a:off x="7467600" y="1657788"/>
            <a:ext cx="451103" cy="502920"/>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2677667" y="4126669"/>
            <a:ext cx="487680" cy="502919"/>
          </a:xfrm>
          <a:prstGeom prst="rect">
            <a:avLst/>
          </a:prstGeom>
          <a:blipFill>
            <a:blip r:embed="rId23" cstate="print"/>
            <a:stretch>
              <a:fillRect/>
            </a:stretch>
          </a:blipFill>
        </p:spPr>
        <p:txBody>
          <a:bodyPr wrap="square" lIns="0" tIns="0" rIns="0" bIns="0" rtlCol="0"/>
          <a:lstStyle/>
          <a:p>
            <a:endParaRPr/>
          </a:p>
        </p:txBody>
      </p:sp>
      <p:sp>
        <p:nvSpPr>
          <p:cNvPr id="39" name="object 39"/>
          <p:cNvSpPr/>
          <p:nvPr/>
        </p:nvSpPr>
        <p:spPr>
          <a:xfrm>
            <a:off x="7368540" y="4126669"/>
            <a:ext cx="550164" cy="502919"/>
          </a:xfrm>
          <a:prstGeom prst="rect">
            <a:avLst/>
          </a:prstGeom>
          <a:blipFill>
            <a:blip r:embed="rId24" cstate="print"/>
            <a:stretch>
              <a:fillRect/>
            </a:stretch>
          </a:blipFill>
        </p:spPr>
        <p:txBody>
          <a:bodyPr wrap="square" lIns="0" tIns="0" rIns="0" bIns="0" rtlCol="0"/>
          <a:lstStyle/>
          <a:p>
            <a:endParaRPr/>
          </a:p>
        </p:txBody>
      </p:sp>
      <p:sp>
        <p:nvSpPr>
          <p:cNvPr id="40" name="object 2">
            <a:extLst>
              <a:ext uri="{FF2B5EF4-FFF2-40B4-BE49-F238E27FC236}">
                <a16:creationId xmlns:a16="http://schemas.microsoft.com/office/drawing/2014/main" id="{DF375A13-4459-4580-84BE-04CFF21C2284}"/>
              </a:ext>
            </a:extLst>
          </p:cNvPr>
          <p:cNvSpPr txBox="1"/>
          <p:nvPr/>
        </p:nvSpPr>
        <p:spPr>
          <a:xfrm>
            <a:off x="102741" y="-10492"/>
            <a:ext cx="11527605" cy="612860"/>
          </a:xfrm>
          <a:prstGeom prst="rect">
            <a:avLst/>
          </a:prstGeom>
        </p:spPr>
        <p:txBody>
          <a:bodyPr vert="horz" wrap="square" lIns="0" tIns="85725" rIns="0" bIns="0" rtlCol="0">
            <a:spAutoFit/>
          </a:bodyPr>
          <a:lstStyle/>
          <a:p>
            <a:pPr marL="12700" marR="5080">
              <a:lnSpc>
                <a:spcPct val="90000"/>
              </a:lnSpc>
              <a:spcBef>
                <a:spcPts val="675"/>
              </a:spcBef>
            </a:pPr>
            <a:r>
              <a:rPr lang="en-GB" sz="3800" dirty="0">
                <a:solidFill>
                  <a:srgbClr val="124548"/>
                </a:solidFill>
                <a:latin typeface="Arial" panose="020B0604020202020204" pitchFamily="34" charset="0"/>
                <a:cs typeface="Arial Black"/>
              </a:rPr>
              <a:t>What custom apps can you valid for your organization</a:t>
            </a:r>
            <a:endParaRPr sz="3800" dirty="0">
              <a:solidFill>
                <a:srgbClr val="124548"/>
              </a:solidFill>
              <a:latin typeface="Arial" panose="020B0604020202020204" pitchFamily="34" charset="0"/>
              <a:cs typeface="Arial Black"/>
            </a:endParaRPr>
          </a:p>
        </p:txBody>
      </p:sp>
      <p:sp>
        <p:nvSpPr>
          <p:cNvPr id="41" name="object 2">
            <a:extLst>
              <a:ext uri="{FF2B5EF4-FFF2-40B4-BE49-F238E27FC236}">
                <a16:creationId xmlns:a16="http://schemas.microsoft.com/office/drawing/2014/main" id="{AF7B9D37-818B-48D2-B592-301C0FFDAFCA}"/>
              </a:ext>
            </a:extLst>
          </p:cNvPr>
          <p:cNvSpPr txBox="1"/>
          <p:nvPr/>
        </p:nvSpPr>
        <p:spPr>
          <a:xfrm>
            <a:off x="380187" y="1917378"/>
            <a:ext cx="1473378" cy="1489510"/>
          </a:xfrm>
          <a:prstGeom prst="rect">
            <a:avLst/>
          </a:prstGeom>
        </p:spPr>
        <p:txBody>
          <a:bodyPr vert="horz" wrap="square" lIns="0" tIns="12065" rIns="0" bIns="0" rtlCol="0">
            <a:spAutoFit/>
          </a:bodyPr>
          <a:lstStyle/>
          <a:p>
            <a:pPr marL="12700" marR="5080">
              <a:lnSpc>
                <a:spcPct val="100000"/>
              </a:lnSpc>
              <a:spcBef>
                <a:spcPts val="95"/>
              </a:spcBef>
            </a:pPr>
            <a:r>
              <a:rPr sz="1600" kern="0" dirty="0">
                <a:solidFill>
                  <a:srgbClr val="484848"/>
                </a:solidFill>
                <a:latin typeface="Arial" panose="020B0604020202020204" pitchFamily="34" charset="0"/>
                <a:cs typeface="Arial Black"/>
              </a:rPr>
              <a:t>Optimize  teamwork by  integrating  existing  workflows and  processes</a:t>
            </a:r>
            <a:endParaRPr sz="1600" kern="0" dirty="0">
              <a:latin typeface="Arial" panose="020B0604020202020204" pitchFamily="34" charset="0"/>
              <a:cs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66317" y="1801622"/>
            <a:ext cx="1574800" cy="1306127"/>
          </a:xfrm>
          <a:prstGeom prst="rect">
            <a:avLst/>
          </a:prstGeom>
        </p:spPr>
        <p:txBody>
          <a:bodyPr vert="horz" wrap="square" lIns="0" tIns="13335" rIns="0" bIns="0" rtlCol="0">
            <a:spAutoFit/>
          </a:bodyPr>
          <a:lstStyle/>
          <a:p>
            <a:pPr marL="12700" marR="5080" algn="ctr">
              <a:lnSpc>
                <a:spcPct val="100000"/>
              </a:lnSpc>
              <a:spcBef>
                <a:spcPts val="105"/>
              </a:spcBef>
            </a:pPr>
            <a:r>
              <a:rPr sz="1400" dirty="0">
                <a:latin typeface="Arial" panose="020B0604020202020204" pitchFamily="34" charset="0"/>
                <a:cs typeface="Arial Black"/>
              </a:rPr>
              <a:t>Choose one or more  platform capabilities  from </a:t>
            </a:r>
            <a:r>
              <a:rPr lang="en-GB" sz="1400" dirty="0">
                <a:latin typeface="Arial" panose="020B0604020202020204" pitchFamily="34" charset="0"/>
                <a:cs typeface="Arial Black"/>
              </a:rPr>
              <a:t>Microsoft</a:t>
            </a:r>
            <a:r>
              <a:rPr sz="1400" dirty="0">
                <a:latin typeface="Arial" panose="020B0604020202020204" pitchFamily="34" charset="0"/>
                <a:cs typeface="Arial Black"/>
              </a:rPr>
              <a:t> offerings to  suit your app  scenarios</a:t>
            </a:r>
          </a:p>
        </p:txBody>
      </p:sp>
      <p:sp>
        <p:nvSpPr>
          <p:cNvPr id="3" name="object 3"/>
          <p:cNvSpPr/>
          <p:nvPr/>
        </p:nvSpPr>
        <p:spPr>
          <a:xfrm>
            <a:off x="1267967" y="1041653"/>
            <a:ext cx="268224" cy="266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81911" y="1027938"/>
            <a:ext cx="348995" cy="3505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4627" y="1358645"/>
            <a:ext cx="350520" cy="3489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592580" y="1358645"/>
            <a:ext cx="348995" cy="34899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015574" y="1066778"/>
            <a:ext cx="301836" cy="592313"/>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3171105" y="1924429"/>
            <a:ext cx="1737995" cy="1090683"/>
          </a:xfrm>
          <a:prstGeom prst="rect">
            <a:avLst/>
          </a:prstGeom>
        </p:spPr>
        <p:txBody>
          <a:bodyPr vert="horz" wrap="square" lIns="0" tIns="13335" rIns="0" bIns="0" rtlCol="0">
            <a:spAutoFit/>
          </a:bodyPr>
          <a:lstStyle/>
          <a:p>
            <a:pPr marL="12065" marR="5080" indent="1270" algn="ctr">
              <a:lnSpc>
                <a:spcPct val="100000"/>
              </a:lnSpc>
              <a:spcBef>
                <a:spcPts val="105"/>
              </a:spcBef>
            </a:pPr>
            <a:r>
              <a:rPr sz="1400" dirty="0">
                <a:latin typeface="Arial" panose="020B0604020202020204" pitchFamily="34" charset="0"/>
                <a:cs typeface="Arial Black"/>
              </a:rPr>
              <a:t>Build immersive apps  by implementing  multiple platform  capabilities in your app</a:t>
            </a:r>
          </a:p>
        </p:txBody>
      </p:sp>
      <p:sp>
        <p:nvSpPr>
          <p:cNvPr id="9" name="object 9"/>
          <p:cNvSpPr/>
          <p:nvPr/>
        </p:nvSpPr>
        <p:spPr>
          <a:xfrm>
            <a:off x="3375615" y="931961"/>
            <a:ext cx="999744" cy="999743"/>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7628513" y="1881533"/>
            <a:ext cx="1729105" cy="1090683"/>
          </a:xfrm>
          <a:prstGeom prst="rect">
            <a:avLst/>
          </a:prstGeom>
        </p:spPr>
        <p:txBody>
          <a:bodyPr vert="horz" wrap="square" lIns="0" tIns="13335" rIns="0" bIns="0" rtlCol="0">
            <a:spAutoFit/>
          </a:bodyPr>
          <a:lstStyle/>
          <a:p>
            <a:pPr marL="12065" marR="5080" indent="-635" algn="ctr">
              <a:lnSpc>
                <a:spcPct val="100000"/>
              </a:lnSpc>
              <a:spcBef>
                <a:spcPts val="105"/>
              </a:spcBef>
            </a:pPr>
            <a:r>
              <a:rPr sz="1400" dirty="0">
                <a:latin typeface="Arial" panose="020B0604020202020204" pitchFamily="34" charset="0"/>
                <a:cs typeface="Arial Black"/>
              </a:rPr>
              <a:t>Implement bots to  leverage conversations  for quick workflows  and queries</a:t>
            </a:r>
          </a:p>
        </p:txBody>
      </p:sp>
      <p:sp>
        <p:nvSpPr>
          <p:cNvPr id="11" name="object 11"/>
          <p:cNvSpPr/>
          <p:nvPr/>
        </p:nvSpPr>
        <p:spPr>
          <a:xfrm>
            <a:off x="7993194" y="900716"/>
            <a:ext cx="999744" cy="999744"/>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9786873" y="1701038"/>
            <a:ext cx="1617345" cy="879475"/>
          </a:xfrm>
          <a:prstGeom prst="rect">
            <a:avLst/>
          </a:prstGeom>
        </p:spPr>
        <p:txBody>
          <a:bodyPr vert="horz" wrap="square" lIns="0" tIns="13335" rIns="0" bIns="0" rtlCol="0">
            <a:spAutoFit/>
          </a:bodyPr>
          <a:lstStyle/>
          <a:p>
            <a:pPr marL="12700" marR="5080" indent="-1270" algn="ctr">
              <a:lnSpc>
                <a:spcPct val="100000"/>
              </a:lnSpc>
              <a:spcBef>
                <a:spcPts val="105"/>
              </a:spcBef>
            </a:pPr>
            <a:r>
              <a:rPr sz="1400" dirty="0">
                <a:latin typeface="Arial" panose="020B0604020202020204" pitchFamily="34" charset="0"/>
                <a:cs typeface="Arial Black"/>
              </a:rPr>
              <a:t>Notify users 1:1 or in  channels through bot  notifications in the  Activity Feed</a:t>
            </a:r>
          </a:p>
        </p:txBody>
      </p:sp>
      <p:sp>
        <p:nvSpPr>
          <p:cNvPr id="13" name="object 13"/>
          <p:cNvSpPr/>
          <p:nvPr/>
        </p:nvSpPr>
        <p:spPr>
          <a:xfrm>
            <a:off x="10184892" y="829817"/>
            <a:ext cx="829055" cy="829055"/>
          </a:xfrm>
          <a:prstGeom prst="rect">
            <a:avLst/>
          </a:prstGeom>
          <a:blipFill>
            <a:blip r:embed="rId9" cstate="print"/>
            <a:stretch>
              <a:fillRect/>
            </a:stretch>
          </a:blipFill>
        </p:spPr>
        <p:txBody>
          <a:bodyPr wrap="square" lIns="0" tIns="0" rIns="0" bIns="0" rtlCol="0"/>
          <a:lstStyle/>
          <a:p>
            <a:endParaRPr/>
          </a:p>
        </p:txBody>
      </p:sp>
      <p:sp>
        <p:nvSpPr>
          <p:cNvPr id="14" name="object 14"/>
          <p:cNvSpPr txBox="1"/>
          <p:nvPr/>
        </p:nvSpPr>
        <p:spPr>
          <a:xfrm>
            <a:off x="7722869" y="4255261"/>
            <a:ext cx="1507490" cy="1093470"/>
          </a:xfrm>
          <a:prstGeom prst="rect">
            <a:avLst/>
          </a:prstGeom>
        </p:spPr>
        <p:txBody>
          <a:bodyPr vert="horz" wrap="square" lIns="0" tIns="12700" rIns="0" bIns="0" rtlCol="0">
            <a:spAutoFit/>
          </a:bodyPr>
          <a:lstStyle/>
          <a:p>
            <a:pPr marL="12700" marR="5080" indent="635" algn="ctr">
              <a:lnSpc>
                <a:spcPct val="100000"/>
              </a:lnSpc>
              <a:spcBef>
                <a:spcPts val="100"/>
              </a:spcBef>
            </a:pPr>
            <a:r>
              <a:rPr sz="1400" dirty="0">
                <a:latin typeface="Arial" panose="020B0604020202020204" pitchFamily="34" charset="0"/>
                <a:cs typeface="Arial Black"/>
              </a:rPr>
              <a:t>Leverage new  adaptive cards to  surface rich,  actionable UI across  all clients</a:t>
            </a:r>
          </a:p>
        </p:txBody>
      </p:sp>
      <p:sp>
        <p:nvSpPr>
          <p:cNvPr id="15" name="object 15"/>
          <p:cNvSpPr/>
          <p:nvPr/>
        </p:nvSpPr>
        <p:spPr>
          <a:xfrm>
            <a:off x="7976616" y="3312414"/>
            <a:ext cx="999744" cy="999744"/>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10015408" y="4312158"/>
            <a:ext cx="1314450" cy="1520929"/>
          </a:xfrm>
          <a:prstGeom prst="rect">
            <a:avLst/>
          </a:prstGeom>
        </p:spPr>
        <p:txBody>
          <a:bodyPr vert="horz" wrap="square" lIns="0" tIns="12700" rIns="0" bIns="0" rtlCol="0">
            <a:spAutoFit/>
          </a:bodyPr>
          <a:lstStyle/>
          <a:p>
            <a:pPr marL="12700" marR="5080" indent="-1905" algn="ctr">
              <a:lnSpc>
                <a:spcPct val="100000"/>
              </a:lnSpc>
              <a:spcBef>
                <a:spcPts val="100"/>
              </a:spcBef>
            </a:pPr>
            <a:r>
              <a:rPr sz="1400" dirty="0">
                <a:latin typeface="Arial" panose="020B0604020202020204" pitchFamily="34" charset="0"/>
                <a:cs typeface="Arial Black"/>
              </a:rPr>
              <a:t>Build intelligent  apps using Office  365 knowledge  available through  Graph APIs</a:t>
            </a:r>
          </a:p>
        </p:txBody>
      </p:sp>
      <p:sp>
        <p:nvSpPr>
          <p:cNvPr id="17" name="object 17"/>
          <p:cNvSpPr/>
          <p:nvPr/>
        </p:nvSpPr>
        <p:spPr>
          <a:xfrm>
            <a:off x="10135361" y="3312414"/>
            <a:ext cx="999744" cy="999744"/>
          </a:xfrm>
          <a:prstGeom prst="rect">
            <a:avLst/>
          </a:prstGeom>
          <a:blipFill>
            <a:blip r:embed="rId11" cstate="print"/>
            <a:stretch>
              <a:fillRect/>
            </a:stretch>
          </a:blipFill>
        </p:spPr>
        <p:txBody>
          <a:bodyPr wrap="square" lIns="0" tIns="0" rIns="0" bIns="0" rtlCol="0"/>
          <a:lstStyle/>
          <a:p>
            <a:endParaRPr/>
          </a:p>
        </p:txBody>
      </p:sp>
      <p:sp>
        <p:nvSpPr>
          <p:cNvPr id="18" name="object 18"/>
          <p:cNvSpPr txBox="1"/>
          <p:nvPr/>
        </p:nvSpPr>
        <p:spPr>
          <a:xfrm>
            <a:off x="5565201" y="4578394"/>
            <a:ext cx="1306195" cy="1305486"/>
          </a:xfrm>
          <a:prstGeom prst="rect">
            <a:avLst/>
          </a:prstGeom>
        </p:spPr>
        <p:txBody>
          <a:bodyPr vert="horz" wrap="square" lIns="0" tIns="12700" rIns="0" bIns="0" rtlCol="0">
            <a:spAutoFit/>
          </a:bodyPr>
          <a:lstStyle/>
          <a:p>
            <a:pPr marL="12700" marR="5080" algn="ctr">
              <a:lnSpc>
                <a:spcPct val="100000"/>
              </a:lnSpc>
              <a:spcBef>
                <a:spcPts val="100"/>
              </a:spcBef>
            </a:pPr>
            <a:r>
              <a:rPr sz="1400" dirty="0">
                <a:latin typeface="Arial" panose="020B0604020202020204" pitchFamily="34" charset="0"/>
                <a:cs typeface="Arial Black"/>
              </a:rPr>
              <a:t>Bake in-the-  moment actions  right inside your  app to reduce  context switching</a:t>
            </a:r>
          </a:p>
        </p:txBody>
      </p:sp>
      <p:sp>
        <p:nvSpPr>
          <p:cNvPr id="19" name="object 19"/>
          <p:cNvSpPr/>
          <p:nvPr/>
        </p:nvSpPr>
        <p:spPr>
          <a:xfrm>
            <a:off x="5719190" y="3429000"/>
            <a:ext cx="998219" cy="999744"/>
          </a:xfrm>
          <a:prstGeom prst="rect">
            <a:avLst/>
          </a:prstGeom>
          <a:blipFill>
            <a:blip r:embed="rId12" cstate="print"/>
            <a:stretch>
              <a:fillRect/>
            </a:stretch>
          </a:blipFill>
        </p:spPr>
        <p:txBody>
          <a:bodyPr wrap="square" lIns="0" tIns="0" rIns="0" bIns="0" rtlCol="0"/>
          <a:lstStyle/>
          <a:p>
            <a:endParaRPr/>
          </a:p>
        </p:txBody>
      </p:sp>
      <p:sp>
        <p:nvSpPr>
          <p:cNvPr id="20" name="object 20"/>
          <p:cNvSpPr txBox="1"/>
          <p:nvPr/>
        </p:nvSpPr>
        <p:spPr>
          <a:xfrm>
            <a:off x="3221227" y="4401311"/>
            <a:ext cx="1357630" cy="1305486"/>
          </a:xfrm>
          <a:prstGeom prst="rect">
            <a:avLst/>
          </a:prstGeom>
        </p:spPr>
        <p:txBody>
          <a:bodyPr vert="horz" wrap="square" lIns="0" tIns="12700" rIns="0" bIns="0" rtlCol="0">
            <a:spAutoFit/>
          </a:bodyPr>
          <a:lstStyle/>
          <a:p>
            <a:pPr marL="12700" marR="5080" indent="-1905" algn="ctr">
              <a:lnSpc>
                <a:spcPct val="100000"/>
              </a:lnSpc>
              <a:spcBef>
                <a:spcPts val="100"/>
              </a:spcBef>
            </a:pPr>
            <a:r>
              <a:rPr sz="1400" dirty="0">
                <a:latin typeface="Arial" panose="020B0604020202020204" pitchFamily="34" charset="0"/>
                <a:cs typeface="Arial Black"/>
              </a:rPr>
              <a:t>Adopt a refined  way of querying  content &amp; sharing  information from  your services</a:t>
            </a:r>
          </a:p>
        </p:txBody>
      </p:sp>
      <p:sp>
        <p:nvSpPr>
          <p:cNvPr id="21" name="object 21"/>
          <p:cNvSpPr/>
          <p:nvPr/>
        </p:nvSpPr>
        <p:spPr>
          <a:xfrm>
            <a:off x="3445764" y="3409950"/>
            <a:ext cx="998219" cy="998219"/>
          </a:xfrm>
          <a:prstGeom prst="rect">
            <a:avLst/>
          </a:prstGeom>
          <a:blipFill>
            <a:blip r:embed="rId13" cstate="print"/>
            <a:stretch>
              <a:fillRect/>
            </a:stretch>
          </a:blipFill>
        </p:spPr>
        <p:txBody>
          <a:bodyPr wrap="square" lIns="0" tIns="0" rIns="0" bIns="0" rtlCol="0"/>
          <a:lstStyle/>
          <a:p>
            <a:endParaRPr/>
          </a:p>
        </p:txBody>
      </p:sp>
      <p:sp>
        <p:nvSpPr>
          <p:cNvPr id="22" name="object 22"/>
          <p:cNvSpPr txBox="1">
            <a:spLocks noGrp="1"/>
          </p:cNvSpPr>
          <p:nvPr>
            <p:ph type="title" idx="4294967295"/>
          </p:nvPr>
        </p:nvSpPr>
        <p:spPr>
          <a:xfrm>
            <a:off x="209550" y="0"/>
            <a:ext cx="11982450" cy="598488"/>
          </a:xfrm>
          <a:prstGeom prst="rect">
            <a:avLst/>
          </a:prstGeom>
        </p:spPr>
        <p:txBody>
          <a:bodyPr vert="horz" wrap="square" lIns="0" tIns="13335" rIns="0" bIns="0" rtlCol="0">
            <a:spAutoFit/>
          </a:bodyPr>
          <a:lstStyle/>
          <a:p>
            <a:pPr marL="12700">
              <a:lnSpc>
                <a:spcPct val="100000"/>
              </a:lnSpc>
              <a:spcBef>
                <a:spcPts val="105"/>
              </a:spcBef>
            </a:pPr>
            <a:r>
              <a:rPr lang="en-GB" sz="3800" dirty="0">
                <a:solidFill>
                  <a:srgbClr val="124548"/>
                </a:solidFill>
                <a:latin typeface="Arial" panose="020B0604020202020204" pitchFamily="34" charset="0"/>
                <a:ea typeface="+mn-ea"/>
              </a:rPr>
              <a:t>Recommendations</a:t>
            </a:r>
            <a:endParaRPr sz="3800" dirty="0">
              <a:solidFill>
                <a:srgbClr val="124548"/>
              </a:solidFill>
              <a:latin typeface="Arial" panose="020B0604020202020204" pitchFamily="34" charset="0"/>
              <a:ea typeface="+mn-ea"/>
            </a:endParaRPr>
          </a:p>
        </p:txBody>
      </p:sp>
      <p:sp>
        <p:nvSpPr>
          <p:cNvPr id="23" name="object 23"/>
          <p:cNvSpPr txBox="1"/>
          <p:nvPr/>
        </p:nvSpPr>
        <p:spPr>
          <a:xfrm>
            <a:off x="1116583" y="4428108"/>
            <a:ext cx="1478280" cy="1093470"/>
          </a:xfrm>
          <a:prstGeom prst="rect">
            <a:avLst/>
          </a:prstGeom>
        </p:spPr>
        <p:txBody>
          <a:bodyPr vert="horz" wrap="square" lIns="0" tIns="12700" rIns="0" bIns="0" rtlCol="0">
            <a:spAutoFit/>
          </a:bodyPr>
          <a:lstStyle/>
          <a:p>
            <a:pPr marL="12700" marR="5080" algn="ctr">
              <a:lnSpc>
                <a:spcPct val="100000"/>
              </a:lnSpc>
              <a:spcBef>
                <a:spcPts val="100"/>
              </a:spcBef>
            </a:pPr>
            <a:r>
              <a:rPr sz="1400" dirty="0">
                <a:latin typeface="Arial" panose="020B0604020202020204" pitchFamily="34" charset="0"/>
                <a:cs typeface="Arial Black"/>
              </a:rPr>
              <a:t>Navigate the</a:t>
            </a:r>
            <a:r>
              <a:rPr lang="en-GB" sz="1400" dirty="0">
                <a:latin typeface="Arial" panose="020B0604020202020204" pitchFamily="34" charset="0"/>
                <a:cs typeface="Arial Black"/>
              </a:rPr>
              <a:t> </a:t>
            </a:r>
            <a:r>
              <a:rPr sz="1400" dirty="0">
                <a:latin typeface="Arial" panose="020B0604020202020204" pitchFamily="34" charset="0"/>
                <a:cs typeface="Arial Black"/>
              </a:rPr>
              <a:t>user  flow from one app  capability to  another using deep  links</a:t>
            </a:r>
            <a:r>
              <a:rPr lang="en-GB" sz="1400" dirty="0">
                <a:latin typeface="Arial" panose="020B0604020202020204" pitchFamily="34" charset="0"/>
                <a:cs typeface="Arial Black"/>
              </a:rPr>
              <a:t> </a:t>
            </a:r>
            <a:endParaRPr sz="1400" dirty="0">
              <a:latin typeface="Arial" panose="020B0604020202020204" pitchFamily="34" charset="0"/>
              <a:cs typeface="Arial Black"/>
            </a:endParaRPr>
          </a:p>
        </p:txBody>
      </p:sp>
      <p:sp>
        <p:nvSpPr>
          <p:cNvPr id="24" name="object 24"/>
          <p:cNvSpPr/>
          <p:nvPr/>
        </p:nvSpPr>
        <p:spPr>
          <a:xfrm>
            <a:off x="1287018" y="3408425"/>
            <a:ext cx="998220" cy="999744"/>
          </a:xfrm>
          <a:prstGeom prst="rect">
            <a:avLst/>
          </a:prstGeom>
          <a:blipFill>
            <a:blip r:embed="rId14" cstate="print"/>
            <a:stretch>
              <a:fillRect/>
            </a:stretch>
          </a:blipFill>
        </p:spPr>
        <p:txBody>
          <a:bodyPr wrap="square" lIns="0" tIns="0" rIns="0" bIns="0" rtlCol="0"/>
          <a:lstStyle/>
          <a:p>
            <a:endParaRPr/>
          </a:p>
        </p:txBody>
      </p:sp>
      <p:sp>
        <p:nvSpPr>
          <p:cNvPr id="25" name="object 25"/>
          <p:cNvSpPr txBox="1"/>
          <p:nvPr/>
        </p:nvSpPr>
        <p:spPr>
          <a:xfrm>
            <a:off x="5402071" y="1641932"/>
            <a:ext cx="1588770" cy="1090683"/>
          </a:xfrm>
          <a:prstGeom prst="rect">
            <a:avLst/>
          </a:prstGeom>
        </p:spPr>
        <p:txBody>
          <a:bodyPr vert="horz" wrap="square" lIns="0" tIns="13335" rIns="0" bIns="0" rtlCol="0">
            <a:spAutoFit/>
          </a:bodyPr>
          <a:lstStyle/>
          <a:p>
            <a:pPr marL="12700" marR="5080" indent="1270" algn="ctr">
              <a:lnSpc>
                <a:spcPct val="100000"/>
              </a:lnSpc>
              <a:spcBef>
                <a:spcPts val="105"/>
              </a:spcBef>
            </a:pPr>
            <a:r>
              <a:rPr sz="1400" dirty="0">
                <a:latin typeface="Arial" panose="020B0604020202020204" pitchFamily="34" charset="0"/>
                <a:cs typeface="Arial Black"/>
              </a:rPr>
              <a:t>Leverage existing  SharePoint portals or  Websites by bringing  them in as tabs</a:t>
            </a:r>
          </a:p>
        </p:txBody>
      </p:sp>
      <p:sp>
        <p:nvSpPr>
          <p:cNvPr id="26" name="object 26"/>
          <p:cNvSpPr/>
          <p:nvPr/>
        </p:nvSpPr>
        <p:spPr>
          <a:xfrm>
            <a:off x="5749963" y="808480"/>
            <a:ext cx="871727" cy="871727"/>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a:spLocks noGrp="1"/>
          </p:cNvSpPr>
          <p:nvPr>
            <p:ph type="title" idx="4294967295"/>
          </p:nvPr>
        </p:nvSpPr>
        <p:spPr>
          <a:xfrm>
            <a:off x="209550" y="0"/>
            <a:ext cx="11982450" cy="598488"/>
          </a:xfrm>
          <a:prstGeom prst="rect">
            <a:avLst/>
          </a:prstGeom>
        </p:spPr>
        <p:txBody>
          <a:bodyPr vert="horz" wrap="square" lIns="0" tIns="13335" rIns="0" bIns="0" rtlCol="0">
            <a:spAutoFit/>
          </a:bodyPr>
          <a:lstStyle/>
          <a:p>
            <a:pPr marL="12700">
              <a:lnSpc>
                <a:spcPct val="100000"/>
              </a:lnSpc>
              <a:spcBef>
                <a:spcPts val="105"/>
              </a:spcBef>
            </a:pPr>
            <a:r>
              <a:rPr lang="en-GB" sz="3800" dirty="0">
                <a:solidFill>
                  <a:srgbClr val="124548"/>
                </a:solidFill>
                <a:latin typeface="Arial" panose="020B0604020202020204" pitchFamily="34" charset="0"/>
                <a:ea typeface="+mn-ea"/>
              </a:rPr>
              <a:t>How to build apps for Teams</a:t>
            </a:r>
            <a:endParaRPr sz="3800" dirty="0">
              <a:solidFill>
                <a:srgbClr val="124548"/>
              </a:solidFill>
              <a:latin typeface="Arial" panose="020B0604020202020204" pitchFamily="34" charset="0"/>
              <a:ea typeface="+mn-ea"/>
            </a:endParaRPr>
          </a:p>
        </p:txBody>
      </p:sp>
      <p:sp>
        <p:nvSpPr>
          <p:cNvPr id="27" name="object 2">
            <a:extLst>
              <a:ext uri="{FF2B5EF4-FFF2-40B4-BE49-F238E27FC236}">
                <a16:creationId xmlns:a16="http://schemas.microsoft.com/office/drawing/2014/main" id="{22553190-F25D-4D89-A930-A24620F5AB34}"/>
              </a:ext>
            </a:extLst>
          </p:cNvPr>
          <p:cNvSpPr/>
          <p:nvPr/>
        </p:nvSpPr>
        <p:spPr>
          <a:xfrm>
            <a:off x="254508" y="1578863"/>
            <a:ext cx="2265045" cy="1355090"/>
          </a:xfrm>
          <a:custGeom>
            <a:avLst/>
            <a:gdLst/>
            <a:ahLst/>
            <a:cxnLst/>
            <a:rect l="l" t="t" r="r" b="b"/>
            <a:pathLst>
              <a:path w="2265045" h="1355089">
                <a:moveTo>
                  <a:pt x="0" y="1354836"/>
                </a:moveTo>
                <a:lnTo>
                  <a:pt x="2264664" y="1354836"/>
                </a:lnTo>
                <a:lnTo>
                  <a:pt x="2264664" y="0"/>
                </a:lnTo>
                <a:lnTo>
                  <a:pt x="0" y="0"/>
                </a:lnTo>
                <a:lnTo>
                  <a:pt x="0" y="1354836"/>
                </a:lnTo>
                <a:close/>
              </a:path>
            </a:pathLst>
          </a:custGeom>
          <a:solidFill>
            <a:srgbClr val="124548"/>
          </a:solidFill>
        </p:spPr>
        <p:txBody>
          <a:bodyPr wrap="square" lIns="0" tIns="0" rIns="0" bIns="0" rtlCol="0"/>
          <a:lstStyle/>
          <a:p>
            <a:endParaRPr dirty="0">
              <a:highlight>
                <a:srgbClr val="124548"/>
              </a:highlight>
            </a:endParaRPr>
          </a:p>
        </p:txBody>
      </p:sp>
      <p:sp>
        <p:nvSpPr>
          <p:cNvPr id="28" name="object 3">
            <a:extLst>
              <a:ext uri="{FF2B5EF4-FFF2-40B4-BE49-F238E27FC236}">
                <a16:creationId xmlns:a16="http://schemas.microsoft.com/office/drawing/2014/main" id="{6055FD97-D1DB-4F67-8ED6-B03E9EECB4EA}"/>
              </a:ext>
            </a:extLst>
          </p:cNvPr>
          <p:cNvSpPr txBox="1">
            <a:spLocks/>
          </p:cNvSpPr>
          <p:nvPr/>
        </p:nvSpPr>
        <p:spPr>
          <a:xfrm>
            <a:off x="515518" y="1900808"/>
            <a:ext cx="1177925" cy="294640"/>
          </a:xfrm>
          <a:prstGeom prst="rect">
            <a:avLst/>
          </a:prstGeom>
        </p:spPr>
        <p:txBody>
          <a:bodyPr vert="horz" wrap="square" lIns="0" tIns="1397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GB" sz="1750" b="1" spc="-45" dirty="0">
                <a:solidFill>
                  <a:schemeClr val="bg1"/>
                </a:solidFill>
                <a:latin typeface="Arial"/>
                <a:cs typeface="Arial"/>
              </a:rPr>
              <a:t>Get</a:t>
            </a:r>
            <a:r>
              <a:rPr lang="en-GB" sz="1750" b="1" spc="-65" dirty="0">
                <a:solidFill>
                  <a:schemeClr val="bg1"/>
                </a:solidFill>
                <a:latin typeface="Arial"/>
                <a:cs typeface="Arial"/>
              </a:rPr>
              <a:t> </a:t>
            </a:r>
            <a:r>
              <a:rPr lang="en-GB" sz="1750" b="1" spc="-40" dirty="0">
                <a:solidFill>
                  <a:schemeClr val="bg1"/>
                </a:solidFill>
                <a:latin typeface="Arial"/>
                <a:cs typeface="Arial"/>
              </a:rPr>
              <a:t>Started</a:t>
            </a:r>
            <a:endParaRPr lang="en-GB" sz="1750" dirty="0">
              <a:solidFill>
                <a:schemeClr val="bg1"/>
              </a:solidFill>
              <a:latin typeface="Arial"/>
              <a:cs typeface="Arial"/>
            </a:endParaRPr>
          </a:p>
        </p:txBody>
      </p:sp>
      <p:sp>
        <p:nvSpPr>
          <p:cNvPr id="29" name="object 4">
            <a:extLst>
              <a:ext uri="{FF2B5EF4-FFF2-40B4-BE49-F238E27FC236}">
                <a16:creationId xmlns:a16="http://schemas.microsoft.com/office/drawing/2014/main" id="{58EC89CD-ADFF-474A-90BA-4492D650D1E8}"/>
              </a:ext>
            </a:extLst>
          </p:cNvPr>
          <p:cNvSpPr txBox="1"/>
          <p:nvPr/>
        </p:nvSpPr>
        <p:spPr>
          <a:xfrm>
            <a:off x="515518" y="2606421"/>
            <a:ext cx="1689100" cy="222496"/>
          </a:xfrm>
          <a:prstGeom prst="rect">
            <a:avLst/>
          </a:prstGeom>
        </p:spPr>
        <p:txBody>
          <a:bodyPr vert="horz" wrap="square" lIns="0" tIns="14604" rIns="0" bIns="0" rtlCol="0">
            <a:spAutoFit/>
          </a:bodyPr>
          <a:lstStyle/>
          <a:p>
            <a:pPr marL="12700">
              <a:lnSpc>
                <a:spcPct val="100000"/>
              </a:lnSpc>
              <a:spcBef>
                <a:spcPts val="114"/>
              </a:spcBef>
            </a:pPr>
            <a:r>
              <a:rPr sz="1350" dirty="0">
                <a:solidFill>
                  <a:srgbClr val="FFFFFF"/>
                </a:solidFill>
                <a:latin typeface="Arial" panose="020B0604020202020204" pitchFamily="34" charset="0"/>
                <a:cs typeface="Arial Black"/>
              </a:rPr>
              <a:t>Connect your content</a:t>
            </a:r>
            <a:endParaRPr sz="1350" dirty="0">
              <a:latin typeface="Arial" panose="020B0604020202020204" pitchFamily="34" charset="0"/>
              <a:cs typeface="Arial Black"/>
            </a:endParaRPr>
          </a:p>
        </p:txBody>
      </p:sp>
      <p:sp>
        <p:nvSpPr>
          <p:cNvPr id="30" name="object 5">
            <a:extLst>
              <a:ext uri="{FF2B5EF4-FFF2-40B4-BE49-F238E27FC236}">
                <a16:creationId xmlns:a16="http://schemas.microsoft.com/office/drawing/2014/main" id="{9A55E963-7157-4FCB-B9C5-68DDFF870E96}"/>
              </a:ext>
            </a:extLst>
          </p:cNvPr>
          <p:cNvSpPr/>
          <p:nvPr/>
        </p:nvSpPr>
        <p:spPr>
          <a:xfrm>
            <a:off x="254508" y="2933700"/>
            <a:ext cx="2265045" cy="2766782"/>
          </a:xfrm>
          <a:custGeom>
            <a:avLst/>
            <a:gdLst/>
            <a:ahLst/>
            <a:cxnLst/>
            <a:rect l="l" t="t" r="r" b="b"/>
            <a:pathLst>
              <a:path w="2265045" h="2597150">
                <a:moveTo>
                  <a:pt x="0" y="2596896"/>
                </a:moveTo>
                <a:lnTo>
                  <a:pt x="2264664" y="2596896"/>
                </a:lnTo>
                <a:lnTo>
                  <a:pt x="2264664" y="0"/>
                </a:lnTo>
                <a:lnTo>
                  <a:pt x="0" y="0"/>
                </a:lnTo>
                <a:lnTo>
                  <a:pt x="0" y="2596896"/>
                </a:lnTo>
                <a:close/>
              </a:path>
            </a:pathLst>
          </a:custGeom>
          <a:solidFill>
            <a:srgbClr val="E6E6E6"/>
          </a:solidFill>
        </p:spPr>
        <p:txBody>
          <a:bodyPr wrap="square" lIns="0" tIns="0" rIns="0" bIns="0" rtlCol="0"/>
          <a:lstStyle/>
          <a:p>
            <a:endParaRPr/>
          </a:p>
        </p:txBody>
      </p:sp>
      <p:sp>
        <p:nvSpPr>
          <p:cNvPr id="31" name="object 6">
            <a:extLst>
              <a:ext uri="{FF2B5EF4-FFF2-40B4-BE49-F238E27FC236}">
                <a16:creationId xmlns:a16="http://schemas.microsoft.com/office/drawing/2014/main" id="{C05F5B66-C304-4EA8-A670-093AFE797D47}"/>
              </a:ext>
            </a:extLst>
          </p:cNvPr>
          <p:cNvSpPr txBox="1"/>
          <p:nvPr/>
        </p:nvSpPr>
        <p:spPr>
          <a:xfrm>
            <a:off x="515517" y="3282518"/>
            <a:ext cx="2004035" cy="1829347"/>
          </a:xfrm>
          <a:prstGeom prst="rect">
            <a:avLst/>
          </a:prstGeom>
        </p:spPr>
        <p:txBody>
          <a:bodyPr vert="horz" wrap="square" lIns="0" tIns="13335" rIns="0" bIns="0" rtlCol="0">
            <a:spAutoFit/>
          </a:bodyPr>
          <a:lstStyle/>
          <a:p>
            <a:pPr marL="195580" indent="-182880">
              <a:lnSpc>
                <a:spcPct val="100000"/>
              </a:lnSpc>
              <a:spcBef>
                <a:spcPts val="105"/>
              </a:spcBef>
              <a:buFont typeface="Arial"/>
              <a:buChar char="•"/>
              <a:tabLst>
                <a:tab pos="195580" algn="l"/>
              </a:tabLst>
            </a:pPr>
            <a:r>
              <a:rPr sz="1400" dirty="0">
                <a:solidFill>
                  <a:srgbClr val="353535"/>
                </a:solidFill>
                <a:latin typeface="Arial" panose="020B0604020202020204" pitchFamily="34" charset="0"/>
                <a:cs typeface="Arial Black"/>
              </a:rPr>
              <a:t>Reuse your existing</a:t>
            </a:r>
            <a:endParaRPr sz="1400" dirty="0">
              <a:latin typeface="Arial" panose="020B0604020202020204" pitchFamily="34" charset="0"/>
              <a:cs typeface="Arial Black"/>
            </a:endParaRPr>
          </a:p>
          <a:p>
            <a:pPr marL="194945">
              <a:lnSpc>
                <a:spcPct val="100000"/>
              </a:lnSpc>
            </a:pPr>
            <a:r>
              <a:rPr sz="1400" dirty="0">
                <a:solidFill>
                  <a:srgbClr val="353535"/>
                </a:solidFill>
                <a:latin typeface="Arial" panose="020B0604020202020204" pitchFamily="34" charset="0"/>
                <a:cs typeface="Arial Black"/>
              </a:rPr>
              <a:t>web app in a Tab</a:t>
            </a:r>
            <a:endParaRPr sz="1400" dirty="0">
              <a:latin typeface="Arial" panose="020B0604020202020204" pitchFamily="34" charset="0"/>
              <a:cs typeface="Arial Black"/>
            </a:endParaRPr>
          </a:p>
          <a:p>
            <a:pPr marL="195580" marR="314325" indent="-182880">
              <a:lnSpc>
                <a:spcPct val="100000"/>
              </a:lnSpc>
              <a:spcBef>
                <a:spcPts val="1200"/>
              </a:spcBef>
              <a:buFont typeface="Arial"/>
              <a:buChar char="•"/>
              <a:tabLst>
                <a:tab pos="195580" algn="l"/>
              </a:tabLst>
            </a:pPr>
            <a:r>
              <a:rPr sz="1400" dirty="0">
                <a:solidFill>
                  <a:srgbClr val="353535"/>
                </a:solidFill>
                <a:latin typeface="Arial" panose="020B0604020202020204" pitchFamily="34" charset="0"/>
                <a:cs typeface="Arial Black"/>
              </a:rPr>
              <a:t>Aggregate with  personal apps</a:t>
            </a:r>
            <a:endParaRPr sz="1400" dirty="0">
              <a:latin typeface="Arial" panose="020B0604020202020204" pitchFamily="34" charset="0"/>
              <a:cs typeface="Arial Black"/>
            </a:endParaRPr>
          </a:p>
          <a:p>
            <a:pPr marL="195580" marR="111125" indent="-182880">
              <a:lnSpc>
                <a:spcPct val="100000"/>
              </a:lnSpc>
              <a:spcBef>
                <a:spcPts val="1200"/>
              </a:spcBef>
              <a:buFont typeface="Arial"/>
              <a:buChar char="•"/>
              <a:tabLst>
                <a:tab pos="195580" algn="l"/>
              </a:tabLst>
            </a:pPr>
            <a:r>
              <a:rPr sz="1400" dirty="0">
                <a:solidFill>
                  <a:srgbClr val="353535"/>
                </a:solidFill>
                <a:latin typeface="Arial" panose="020B0604020202020204" pitchFamily="34" charset="0"/>
                <a:cs typeface="Arial Black"/>
              </a:rPr>
              <a:t>Create the app  manifest using  Teams App Studio</a:t>
            </a:r>
            <a:endParaRPr sz="1400" dirty="0">
              <a:latin typeface="Arial" panose="020B0604020202020204" pitchFamily="34" charset="0"/>
              <a:cs typeface="Arial Black"/>
            </a:endParaRPr>
          </a:p>
        </p:txBody>
      </p:sp>
      <p:sp>
        <p:nvSpPr>
          <p:cNvPr id="32" name="object 7">
            <a:extLst>
              <a:ext uri="{FF2B5EF4-FFF2-40B4-BE49-F238E27FC236}">
                <a16:creationId xmlns:a16="http://schemas.microsoft.com/office/drawing/2014/main" id="{95645905-DDA1-45FD-B1DD-C165BC80910B}"/>
              </a:ext>
            </a:extLst>
          </p:cNvPr>
          <p:cNvSpPr txBox="1"/>
          <p:nvPr/>
        </p:nvSpPr>
        <p:spPr>
          <a:xfrm>
            <a:off x="316788" y="1322959"/>
            <a:ext cx="125730" cy="234315"/>
          </a:xfrm>
          <a:prstGeom prst="rect">
            <a:avLst/>
          </a:prstGeom>
        </p:spPr>
        <p:txBody>
          <a:bodyPr vert="horz" wrap="square" lIns="0" tIns="14604" rIns="0" bIns="0" rtlCol="0">
            <a:spAutoFit/>
          </a:bodyPr>
          <a:lstStyle/>
          <a:p>
            <a:pPr marL="12700">
              <a:lnSpc>
                <a:spcPct val="100000"/>
              </a:lnSpc>
              <a:spcBef>
                <a:spcPts val="114"/>
              </a:spcBef>
            </a:pPr>
            <a:r>
              <a:rPr sz="1350" b="1" spc="35" dirty="0">
                <a:solidFill>
                  <a:srgbClr val="353535"/>
                </a:solidFill>
                <a:latin typeface="Arial"/>
                <a:cs typeface="Arial"/>
              </a:rPr>
              <a:t>1</a:t>
            </a:r>
            <a:endParaRPr sz="1350">
              <a:latin typeface="Arial"/>
              <a:cs typeface="Arial"/>
            </a:endParaRPr>
          </a:p>
        </p:txBody>
      </p:sp>
      <p:sp>
        <p:nvSpPr>
          <p:cNvPr id="33" name="object 3">
            <a:extLst>
              <a:ext uri="{FF2B5EF4-FFF2-40B4-BE49-F238E27FC236}">
                <a16:creationId xmlns:a16="http://schemas.microsoft.com/office/drawing/2014/main" id="{3953C6A1-400B-44F0-8FAE-92290BBF0675}"/>
              </a:ext>
            </a:extLst>
          </p:cNvPr>
          <p:cNvSpPr/>
          <p:nvPr/>
        </p:nvSpPr>
        <p:spPr>
          <a:xfrm>
            <a:off x="2610611" y="1578863"/>
            <a:ext cx="2266315" cy="1355090"/>
          </a:xfrm>
          <a:custGeom>
            <a:avLst/>
            <a:gdLst/>
            <a:ahLst/>
            <a:cxnLst/>
            <a:rect l="l" t="t" r="r" b="b"/>
            <a:pathLst>
              <a:path w="2266315" h="1355089">
                <a:moveTo>
                  <a:pt x="0" y="1354836"/>
                </a:moveTo>
                <a:lnTo>
                  <a:pt x="2266188" y="1354836"/>
                </a:lnTo>
                <a:lnTo>
                  <a:pt x="2266188" y="0"/>
                </a:lnTo>
                <a:lnTo>
                  <a:pt x="0" y="0"/>
                </a:lnTo>
                <a:lnTo>
                  <a:pt x="0" y="1354836"/>
                </a:lnTo>
                <a:close/>
              </a:path>
            </a:pathLst>
          </a:custGeom>
          <a:solidFill>
            <a:srgbClr val="124548"/>
          </a:solidFill>
        </p:spPr>
        <p:txBody>
          <a:bodyPr wrap="square" lIns="0" tIns="0" rIns="0" bIns="0" rtlCol="0"/>
          <a:lstStyle/>
          <a:p>
            <a:endParaRPr>
              <a:highlight>
                <a:srgbClr val="124548"/>
              </a:highlight>
            </a:endParaRPr>
          </a:p>
        </p:txBody>
      </p:sp>
      <p:sp>
        <p:nvSpPr>
          <p:cNvPr id="34" name="object 4">
            <a:extLst>
              <a:ext uri="{FF2B5EF4-FFF2-40B4-BE49-F238E27FC236}">
                <a16:creationId xmlns:a16="http://schemas.microsoft.com/office/drawing/2014/main" id="{1252B485-716E-4975-98D9-D3549F8A462D}"/>
              </a:ext>
            </a:extLst>
          </p:cNvPr>
          <p:cNvSpPr txBox="1">
            <a:spLocks/>
          </p:cNvSpPr>
          <p:nvPr/>
        </p:nvSpPr>
        <p:spPr>
          <a:xfrm>
            <a:off x="2873120" y="1900808"/>
            <a:ext cx="1822170" cy="530915"/>
          </a:xfrm>
          <a:prstGeom prst="rect">
            <a:avLst/>
          </a:prstGeom>
        </p:spPr>
        <p:txBody>
          <a:bodyPr vert="horz" wrap="square" lIns="0" tIns="431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1900"/>
              </a:lnSpc>
              <a:spcBef>
                <a:spcPts val="340"/>
              </a:spcBef>
            </a:pPr>
            <a:r>
              <a:rPr lang="en-GB" sz="1750" b="1" spc="-40" dirty="0">
                <a:solidFill>
                  <a:schemeClr val="bg1"/>
                </a:solidFill>
                <a:latin typeface="Arial"/>
                <a:cs typeface="Arial"/>
              </a:rPr>
              <a:t>Enhance</a:t>
            </a:r>
            <a:r>
              <a:rPr lang="en-GB" sz="1750" b="1" spc="-90" dirty="0">
                <a:latin typeface="Arial"/>
                <a:cs typeface="Arial"/>
              </a:rPr>
              <a:t>  </a:t>
            </a:r>
            <a:r>
              <a:rPr lang="en-GB" sz="1750" b="1" spc="-40" dirty="0">
                <a:solidFill>
                  <a:schemeClr val="bg1"/>
                </a:solidFill>
                <a:latin typeface="Arial"/>
                <a:cs typeface="Arial"/>
              </a:rPr>
              <a:t>conversations</a:t>
            </a:r>
          </a:p>
        </p:txBody>
      </p:sp>
      <p:sp>
        <p:nvSpPr>
          <p:cNvPr id="35" name="object 5">
            <a:extLst>
              <a:ext uri="{FF2B5EF4-FFF2-40B4-BE49-F238E27FC236}">
                <a16:creationId xmlns:a16="http://schemas.microsoft.com/office/drawing/2014/main" id="{B2617577-5745-4D90-BA67-3834C29ED12C}"/>
              </a:ext>
            </a:extLst>
          </p:cNvPr>
          <p:cNvSpPr txBox="1"/>
          <p:nvPr/>
        </p:nvSpPr>
        <p:spPr>
          <a:xfrm>
            <a:off x="2884425" y="2605976"/>
            <a:ext cx="1505585" cy="222496"/>
          </a:xfrm>
          <a:prstGeom prst="rect">
            <a:avLst/>
          </a:prstGeom>
        </p:spPr>
        <p:txBody>
          <a:bodyPr vert="horz" wrap="square" lIns="0" tIns="14604" rIns="0" bIns="0" rtlCol="0">
            <a:spAutoFit/>
          </a:bodyPr>
          <a:lstStyle/>
          <a:p>
            <a:pPr marL="12700">
              <a:lnSpc>
                <a:spcPct val="100000"/>
              </a:lnSpc>
              <a:spcBef>
                <a:spcPts val="114"/>
              </a:spcBef>
            </a:pPr>
            <a:r>
              <a:rPr sz="1350" dirty="0">
                <a:solidFill>
                  <a:srgbClr val="FFFFFF"/>
                </a:solidFill>
                <a:latin typeface="Arial" panose="020B0604020202020204" pitchFamily="34" charset="0"/>
              </a:rPr>
              <a:t>Add</a:t>
            </a:r>
            <a:r>
              <a:rPr sz="1350" spc="-120" dirty="0">
                <a:solidFill>
                  <a:srgbClr val="FFFFFF"/>
                </a:solidFill>
                <a:latin typeface="Arial Black"/>
                <a:cs typeface="Arial Black"/>
              </a:rPr>
              <a:t> </a:t>
            </a:r>
            <a:r>
              <a:rPr sz="1350" dirty="0">
                <a:solidFill>
                  <a:srgbClr val="FFFFFF"/>
                </a:solidFill>
                <a:latin typeface="Arial" panose="020B0604020202020204" pitchFamily="34" charset="0"/>
              </a:rPr>
              <a:t>AI and context</a:t>
            </a:r>
          </a:p>
        </p:txBody>
      </p:sp>
      <p:sp>
        <p:nvSpPr>
          <p:cNvPr id="36" name="object 6">
            <a:extLst>
              <a:ext uri="{FF2B5EF4-FFF2-40B4-BE49-F238E27FC236}">
                <a16:creationId xmlns:a16="http://schemas.microsoft.com/office/drawing/2014/main" id="{1B55B069-A5DC-4C87-B45E-4A144EA9C823}"/>
              </a:ext>
            </a:extLst>
          </p:cNvPr>
          <p:cNvSpPr/>
          <p:nvPr/>
        </p:nvSpPr>
        <p:spPr>
          <a:xfrm>
            <a:off x="2610611" y="2933700"/>
            <a:ext cx="2266315" cy="2766782"/>
          </a:xfrm>
          <a:custGeom>
            <a:avLst/>
            <a:gdLst/>
            <a:ahLst/>
            <a:cxnLst/>
            <a:rect l="l" t="t" r="r" b="b"/>
            <a:pathLst>
              <a:path w="2266315" h="2597150">
                <a:moveTo>
                  <a:pt x="0" y="2596896"/>
                </a:moveTo>
                <a:lnTo>
                  <a:pt x="2266188" y="2596896"/>
                </a:lnTo>
                <a:lnTo>
                  <a:pt x="2266188" y="0"/>
                </a:lnTo>
                <a:lnTo>
                  <a:pt x="0" y="0"/>
                </a:lnTo>
                <a:lnTo>
                  <a:pt x="0" y="2596896"/>
                </a:lnTo>
                <a:close/>
              </a:path>
            </a:pathLst>
          </a:custGeom>
          <a:solidFill>
            <a:srgbClr val="E6E6E6"/>
          </a:solidFill>
        </p:spPr>
        <p:txBody>
          <a:bodyPr wrap="square" lIns="0" tIns="0" rIns="0" bIns="0" rtlCol="0"/>
          <a:lstStyle/>
          <a:p>
            <a:endParaRPr/>
          </a:p>
        </p:txBody>
      </p:sp>
      <p:sp>
        <p:nvSpPr>
          <p:cNvPr id="37" name="object 7">
            <a:extLst>
              <a:ext uri="{FF2B5EF4-FFF2-40B4-BE49-F238E27FC236}">
                <a16:creationId xmlns:a16="http://schemas.microsoft.com/office/drawing/2014/main" id="{F3F77E14-C9D5-45CD-B055-BF56F75AC7E8}"/>
              </a:ext>
            </a:extLst>
          </p:cNvPr>
          <p:cNvSpPr txBox="1"/>
          <p:nvPr/>
        </p:nvSpPr>
        <p:spPr>
          <a:xfrm>
            <a:off x="2873119" y="3283076"/>
            <a:ext cx="1904363" cy="1460015"/>
          </a:xfrm>
          <a:prstGeom prst="rect">
            <a:avLst/>
          </a:prstGeom>
        </p:spPr>
        <p:txBody>
          <a:bodyPr vert="horz" wrap="square" lIns="0" tIns="13335" rIns="0" bIns="0" rtlCol="0">
            <a:spAutoFit/>
          </a:bodyPr>
          <a:lstStyle/>
          <a:p>
            <a:pPr marL="195580" marR="85090" indent="-182880">
              <a:lnSpc>
                <a:spcPct val="100000"/>
              </a:lnSpc>
              <a:spcBef>
                <a:spcPts val="105"/>
              </a:spcBef>
              <a:buFont typeface="Arial"/>
              <a:buChar char="•"/>
              <a:tabLst>
                <a:tab pos="195580" algn="l"/>
              </a:tabLst>
            </a:pPr>
            <a:r>
              <a:rPr sz="1400" dirty="0">
                <a:solidFill>
                  <a:srgbClr val="353535"/>
                </a:solidFill>
                <a:latin typeface="Arial" panose="020B0604020202020204" pitchFamily="34" charset="0"/>
              </a:rPr>
              <a:t>Enable  conversations via  Azure Bot Service</a:t>
            </a:r>
          </a:p>
          <a:p>
            <a:pPr marL="195580" indent="-182880">
              <a:lnSpc>
                <a:spcPct val="100000"/>
              </a:lnSpc>
              <a:spcBef>
                <a:spcPts val="600"/>
              </a:spcBef>
              <a:buFont typeface="Arial"/>
              <a:buChar char="•"/>
              <a:tabLst>
                <a:tab pos="195580" algn="l"/>
              </a:tabLst>
            </a:pPr>
            <a:r>
              <a:rPr sz="1400" dirty="0">
                <a:solidFill>
                  <a:srgbClr val="353535"/>
                </a:solidFill>
                <a:latin typeface="Arial" panose="020B0604020202020204" pitchFamily="34" charset="0"/>
              </a:rPr>
              <a:t>Plug in Graph APIs</a:t>
            </a:r>
          </a:p>
          <a:p>
            <a:pPr marL="195580" marR="389255" indent="-182880">
              <a:lnSpc>
                <a:spcPct val="100000"/>
              </a:lnSpc>
              <a:spcBef>
                <a:spcPts val="600"/>
              </a:spcBef>
              <a:buFont typeface="Arial"/>
              <a:buChar char="•"/>
              <a:tabLst>
                <a:tab pos="195580" algn="l"/>
              </a:tabLst>
            </a:pPr>
            <a:r>
              <a:rPr sz="1400" dirty="0">
                <a:solidFill>
                  <a:srgbClr val="353535"/>
                </a:solidFill>
                <a:latin typeface="Arial" panose="020B0604020202020204" pitchFamily="34" charset="0"/>
              </a:rPr>
              <a:t>Add Adaptive  Cards</a:t>
            </a:r>
          </a:p>
        </p:txBody>
      </p:sp>
      <p:sp>
        <p:nvSpPr>
          <p:cNvPr id="38" name="object 8">
            <a:extLst>
              <a:ext uri="{FF2B5EF4-FFF2-40B4-BE49-F238E27FC236}">
                <a16:creationId xmlns:a16="http://schemas.microsoft.com/office/drawing/2014/main" id="{C7055EA8-2328-495C-9D17-23BBD7DA472F}"/>
              </a:ext>
            </a:extLst>
          </p:cNvPr>
          <p:cNvSpPr txBox="1"/>
          <p:nvPr/>
        </p:nvSpPr>
        <p:spPr>
          <a:xfrm>
            <a:off x="2669794" y="1322959"/>
            <a:ext cx="125730" cy="234315"/>
          </a:xfrm>
          <a:prstGeom prst="rect">
            <a:avLst/>
          </a:prstGeom>
        </p:spPr>
        <p:txBody>
          <a:bodyPr vert="horz" wrap="square" lIns="0" tIns="14604" rIns="0" bIns="0" rtlCol="0">
            <a:spAutoFit/>
          </a:bodyPr>
          <a:lstStyle/>
          <a:p>
            <a:pPr marL="12700">
              <a:lnSpc>
                <a:spcPct val="100000"/>
              </a:lnSpc>
              <a:spcBef>
                <a:spcPts val="114"/>
              </a:spcBef>
            </a:pPr>
            <a:r>
              <a:rPr sz="1350" b="1" spc="35" dirty="0">
                <a:solidFill>
                  <a:srgbClr val="353535"/>
                </a:solidFill>
                <a:latin typeface="Arial"/>
                <a:cs typeface="Arial"/>
              </a:rPr>
              <a:t>2</a:t>
            </a:r>
            <a:endParaRPr sz="1350">
              <a:latin typeface="Arial"/>
              <a:cs typeface="Arial"/>
            </a:endParaRPr>
          </a:p>
        </p:txBody>
      </p:sp>
      <p:sp>
        <p:nvSpPr>
          <p:cNvPr id="39" name="object 4">
            <a:extLst>
              <a:ext uri="{FF2B5EF4-FFF2-40B4-BE49-F238E27FC236}">
                <a16:creationId xmlns:a16="http://schemas.microsoft.com/office/drawing/2014/main" id="{72BFC35A-FAFF-4126-8CA8-E7B810FFBCC6}"/>
              </a:ext>
            </a:extLst>
          </p:cNvPr>
          <p:cNvSpPr txBox="1"/>
          <p:nvPr/>
        </p:nvSpPr>
        <p:spPr>
          <a:xfrm>
            <a:off x="4979545" y="1604326"/>
            <a:ext cx="2265045" cy="1354837"/>
          </a:xfrm>
          <a:prstGeom prst="rect">
            <a:avLst/>
          </a:prstGeom>
          <a:solidFill>
            <a:srgbClr val="124548"/>
          </a:solidFill>
        </p:spPr>
        <p:txBody>
          <a:bodyPr wrap="square" lIns="0" tIns="0" rIns="0" bIns="0" rtlCol="0"/>
          <a:lstStyle>
            <a:defPPr>
              <a:defRPr lang="en-US"/>
            </a:defPPr>
            <a:lvl1pPr>
              <a:defRPr>
                <a:highlight>
                  <a:srgbClr val="124548"/>
                </a:highlight>
              </a:defRPr>
            </a:lvl1pPr>
          </a:lstStyle>
          <a:p>
            <a:endParaRPr sz="1350" dirty="0">
              <a:solidFill>
                <a:srgbClr val="FFFFFF"/>
              </a:solidFill>
              <a:latin typeface="Arial" panose="020B0604020202020204" pitchFamily="34" charset="0"/>
            </a:endParaRPr>
          </a:p>
        </p:txBody>
      </p:sp>
      <p:sp>
        <p:nvSpPr>
          <p:cNvPr id="40" name="object 5">
            <a:extLst>
              <a:ext uri="{FF2B5EF4-FFF2-40B4-BE49-F238E27FC236}">
                <a16:creationId xmlns:a16="http://schemas.microsoft.com/office/drawing/2014/main" id="{2A9677E5-DB39-44D4-A35A-269F363D9DF2}"/>
              </a:ext>
            </a:extLst>
          </p:cNvPr>
          <p:cNvSpPr/>
          <p:nvPr/>
        </p:nvSpPr>
        <p:spPr>
          <a:xfrm>
            <a:off x="4968240" y="2933699"/>
            <a:ext cx="2265045" cy="2766783"/>
          </a:xfrm>
          <a:custGeom>
            <a:avLst/>
            <a:gdLst/>
            <a:ahLst/>
            <a:cxnLst/>
            <a:rect l="l" t="t" r="r" b="b"/>
            <a:pathLst>
              <a:path w="2265045" h="2597150">
                <a:moveTo>
                  <a:pt x="0" y="2596896"/>
                </a:moveTo>
                <a:lnTo>
                  <a:pt x="2264664" y="2596896"/>
                </a:lnTo>
                <a:lnTo>
                  <a:pt x="2264664" y="0"/>
                </a:lnTo>
                <a:lnTo>
                  <a:pt x="0" y="0"/>
                </a:lnTo>
                <a:lnTo>
                  <a:pt x="0" y="2596896"/>
                </a:lnTo>
                <a:close/>
              </a:path>
            </a:pathLst>
          </a:custGeom>
          <a:solidFill>
            <a:srgbClr val="E6E6E6"/>
          </a:solidFill>
        </p:spPr>
        <p:txBody>
          <a:bodyPr wrap="square" lIns="0" tIns="0" rIns="0" bIns="0" rtlCol="0"/>
          <a:lstStyle/>
          <a:p>
            <a:endParaRPr/>
          </a:p>
        </p:txBody>
      </p:sp>
      <p:sp>
        <p:nvSpPr>
          <p:cNvPr id="41" name="object 6">
            <a:extLst>
              <a:ext uri="{FF2B5EF4-FFF2-40B4-BE49-F238E27FC236}">
                <a16:creationId xmlns:a16="http://schemas.microsoft.com/office/drawing/2014/main" id="{A24AAFFB-8DC0-41DD-8D83-3E7E16E20AED}"/>
              </a:ext>
            </a:extLst>
          </p:cNvPr>
          <p:cNvSpPr txBox="1"/>
          <p:nvPr/>
        </p:nvSpPr>
        <p:spPr>
          <a:xfrm>
            <a:off x="5243195" y="3283076"/>
            <a:ext cx="1721485" cy="1737014"/>
          </a:xfrm>
          <a:prstGeom prst="rect">
            <a:avLst/>
          </a:prstGeom>
        </p:spPr>
        <p:txBody>
          <a:bodyPr vert="horz" wrap="square" lIns="0" tIns="13335" rIns="0" bIns="0" rtlCol="0">
            <a:spAutoFit/>
          </a:bodyPr>
          <a:lstStyle/>
          <a:p>
            <a:pPr marL="182880" marR="5080" indent="-182880">
              <a:lnSpc>
                <a:spcPct val="100000"/>
              </a:lnSpc>
              <a:spcBef>
                <a:spcPts val="105"/>
              </a:spcBef>
              <a:buFont typeface="Arial"/>
              <a:buChar char="•"/>
              <a:tabLst>
                <a:tab pos="182880" algn="l"/>
              </a:tabLst>
            </a:pPr>
            <a:r>
              <a:rPr sz="1400" dirty="0">
                <a:solidFill>
                  <a:srgbClr val="353535"/>
                </a:solidFill>
                <a:latin typeface="Arial" panose="020B0604020202020204" pitchFamily="34" charset="0"/>
              </a:rPr>
              <a:t>Leverage compose  extensions to  query content from  your app &amp; drop  into conversations</a:t>
            </a:r>
          </a:p>
          <a:p>
            <a:pPr>
              <a:lnSpc>
                <a:spcPct val="100000"/>
              </a:lnSpc>
              <a:buClr>
                <a:srgbClr val="353535"/>
              </a:buClr>
              <a:buFont typeface="Arial"/>
              <a:buChar char="•"/>
            </a:pPr>
            <a:endParaRPr sz="1400" dirty="0">
              <a:solidFill>
                <a:srgbClr val="353535"/>
              </a:solidFill>
              <a:latin typeface="Arial" panose="020B0604020202020204" pitchFamily="34" charset="0"/>
            </a:endParaRPr>
          </a:p>
          <a:p>
            <a:pPr marL="182880" marR="22860" indent="-182880">
              <a:lnSpc>
                <a:spcPct val="100000"/>
              </a:lnSpc>
              <a:spcBef>
                <a:spcPts val="5"/>
              </a:spcBef>
              <a:buFont typeface="Arial"/>
              <a:buChar char="•"/>
              <a:tabLst>
                <a:tab pos="182880" algn="l"/>
              </a:tabLst>
            </a:pPr>
            <a:r>
              <a:rPr sz="1400" dirty="0">
                <a:solidFill>
                  <a:srgbClr val="353535"/>
                </a:solidFill>
                <a:latin typeface="Arial" panose="020B0604020202020204" pitchFamily="34" charset="0"/>
              </a:rPr>
              <a:t>Build UX optimized  for Teams</a:t>
            </a:r>
          </a:p>
        </p:txBody>
      </p:sp>
      <p:sp>
        <p:nvSpPr>
          <p:cNvPr id="42" name="object 7">
            <a:extLst>
              <a:ext uri="{FF2B5EF4-FFF2-40B4-BE49-F238E27FC236}">
                <a16:creationId xmlns:a16="http://schemas.microsoft.com/office/drawing/2014/main" id="{2BE88920-CEE5-42D9-AEED-76B5168EE6E1}"/>
              </a:ext>
            </a:extLst>
          </p:cNvPr>
          <p:cNvSpPr txBox="1"/>
          <p:nvPr/>
        </p:nvSpPr>
        <p:spPr>
          <a:xfrm>
            <a:off x="5027167" y="1322959"/>
            <a:ext cx="125730" cy="234315"/>
          </a:xfrm>
          <a:prstGeom prst="rect">
            <a:avLst/>
          </a:prstGeom>
        </p:spPr>
        <p:txBody>
          <a:bodyPr vert="horz" wrap="square" lIns="0" tIns="14604" rIns="0" bIns="0" rtlCol="0">
            <a:spAutoFit/>
          </a:bodyPr>
          <a:lstStyle/>
          <a:p>
            <a:pPr marL="12700">
              <a:lnSpc>
                <a:spcPct val="100000"/>
              </a:lnSpc>
              <a:spcBef>
                <a:spcPts val="114"/>
              </a:spcBef>
            </a:pPr>
            <a:r>
              <a:rPr sz="1350" b="1" spc="35" dirty="0">
                <a:solidFill>
                  <a:srgbClr val="353535"/>
                </a:solidFill>
                <a:latin typeface="Arial"/>
                <a:cs typeface="Arial"/>
              </a:rPr>
              <a:t>3</a:t>
            </a:r>
            <a:endParaRPr sz="1350" dirty="0">
              <a:latin typeface="Arial"/>
              <a:cs typeface="Arial"/>
            </a:endParaRPr>
          </a:p>
        </p:txBody>
      </p:sp>
      <p:sp>
        <p:nvSpPr>
          <p:cNvPr id="43" name="object 4">
            <a:extLst>
              <a:ext uri="{FF2B5EF4-FFF2-40B4-BE49-F238E27FC236}">
                <a16:creationId xmlns:a16="http://schemas.microsoft.com/office/drawing/2014/main" id="{254AC4E7-C8D7-4307-A330-C883A93D3007}"/>
              </a:ext>
            </a:extLst>
          </p:cNvPr>
          <p:cNvSpPr txBox="1">
            <a:spLocks/>
          </p:cNvSpPr>
          <p:nvPr/>
        </p:nvSpPr>
        <p:spPr>
          <a:xfrm>
            <a:off x="5182521" y="1601941"/>
            <a:ext cx="1822170" cy="777649"/>
          </a:xfrm>
          <a:prstGeom prst="rect">
            <a:avLst/>
          </a:prstGeom>
        </p:spPr>
        <p:txBody>
          <a:bodyPr vert="horz" wrap="square" lIns="0" tIns="431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chemeClr val="bg1"/>
              </a:solidFill>
            </a:endParaRPr>
          </a:p>
          <a:p>
            <a:r>
              <a:rPr lang="en-US" sz="1750" b="1" spc="-40" dirty="0">
                <a:solidFill>
                  <a:schemeClr val="bg1"/>
                </a:solidFill>
                <a:latin typeface="Arial"/>
                <a:cs typeface="Arial"/>
              </a:rPr>
              <a:t>Polish the  </a:t>
            </a:r>
          </a:p>
          <a:p>
            <a:r>
              <a:rPr lang="en-US" sz="1750" b="1" spc="-40" dirty="0">
                <a:solidFill>
                  <a:schemeClr val="bg1"/>
                </a:solidFill>
                <a:latin typeface="Arial"/>
                <a:cs typeface="Arial"/>
              </a:rPr>
              <a:t>experience</a:t>
            </a:r>
          </a:p>
        </p:txBody>
      </p:sp>
      <p:sp>
        <p:nvSpPr>
          <p:cNvPr id="44" name="object 5">
            <a:extLst>
              <a:ext uri="{FF2B5EF4-FFF2-40B4-BE49-F238E27FC236}">
                <a16:creationId xmlns:a16="http://schemas.microsoft.com/office/drawing/2014/main" id="{82FFD6C1-5A85-4728-8D44-D7EAE5A21169}"/>
              </a:ext>
            </a:extLst>
          </p:cNvPr>
          <p:cNvSpPr txBox="1"/>
          <p:nvPr/>
        </p:nvSpPr>
        <p:spPr>
          <a:xfrm>
            <a:off x="5182521" y="2608900"/>
            <a:ext cx="1927196" cy="222496"/>
          </a:xfrm>
          <a:prstGeom prst="rect">
            <a:avLst/>
          </a:prstGeom>
        </p:spPr>
        <p:txBody>
          <a:bodyPr vert="horz" wrap="square" lIns="0" tIns="14604" rIns="0" bIns="0" rtlCol="0">
            <a:spAutoFit/>
          </a:bodyPr>
          <a:lstStyle/>
          <a:p>
            <a:pPr marL="12700">
              <a:lnSpc>
                <a:spcPct val="100000"/>
              </a:lnSpc>
              <a:spcBef>
                <a:spcPts val="114"/>
              </a:spcBef>
            </a:pPr>
            <a:r>
              <a:rPr lang="en-GB" sz="1350" dirty="0">
                <a:solidFill>
                  <a:srgbClr val="FFFFFF"/>
                </a:solidFill>
                <a:latin typeface="Arial" panose="020B0604020202020204" pitchFamily="34" charset="0"/>
              </a:rPr>
              <a:t>Build for shareability</a:t>
            </a:r>
            <a:endParaRPr sz="1350" dirty="0">
              <a:solidFill>
                <a:srgbClr val="FFFFFF"/>
              </a:solidFill>
              <a:latin typeface="Arial" panose="020B0604020202020204" pitchFamily="34" charset="0"/>
            </a:endParaRPr>
          </a:p>
        </p:txBody>
      </p:sp>
      <p:sp>
        <p:nvSpPr>
          <p:cNvPr id="46" name="object 16">
            <a:extLst>
              <a:ext uri="{FF2B5EF4-FFF2-40B4-BE49-F238E27FC236}">
                <a16:creationId xmlns:a16="http://schemas.microsoft.com/office/drawing/2014/main" id="{68563594-66F0-463C-9E8E-53E130347200}"/>
              </a:ext>
            </a:extLst>
          </p:cNvPr>
          <p:cNvSpPr txBox="1"/>
          <p:nvPr/>
        </p:nvSpPr>
        <p:spPr>
          <a:xfrm>
            <a:off x="9675876" y="2933700"/>
            <a:ext cx="2265045" cy="2766783"/>
          </a:xfrm>
          <a:prstGeom prst="rect">
            <a:avLst/>
          </a:prstGeom>
          <a:solidFill>
            <a:srgbClr val="E6E6E6"/>
          </a:solidFill>
        </p:spPr>
        <p:txBody>
          <a:bodyPr vert="horz" wrap="square" lIns="0" tIns="4445" rIns="0" bIns="0" rtlCol="0">
            <a:spAutoFit/>
          </a:bodyPr>
          <a:lstStyle/>
          <a:p>
            <a:pPr>
              <a:lnSpc>
                <a:spcPct val="100000"/>
              </a:lnSpc>
              <a:spcBef>
                <a:spcPts val="35"/>
              </a:spcBef>
            </a:pPr>
            <a:endParaRPr sz="2450" dirty="0">
              <a:latin typeface="Arial" panose="020B0604020202020204" pitchFamily="34" charset="0"/>
              <a:cs typeface="Times New Roman"/>
            </a:endParaRPr>
          </a:p>
          <a:p>
            <a:pPr marL="457834" indent="-182880">
              <a:lnSpc>
                <a:spcPct val="100000"/>
              </a:lnSpc>
              <a:buFont typeface="Arial"/>
              <a:buChar char="•"/>
              <a:tabLst>
                <a:tab pos="457834" algn="l"/>
              </a:tabLst>
            </a:pPr>
            <a:r>
              <a:rPr sz="1400" dirty="0">
                <a:solidFill>
                  <a:srgbClr val="353535"/>
                </a:solidFill>
                <a:latin typeface="Arial" panose="020B0604020202020204" pitchFamily="34" charset="0"/>
                <a:cs typeface="Arial Black"/>
              </a:rPr>
              <a:t>Publish to your</a:t>
            </a:r>
            <a:endParaRPr sz="1400" dirty="0">
              <a:latin typeface="Arial" panose="020B0604020202020204" pitchFamily="34" charset="0"/>
              <a:cs typeface="Arial Black"/>
            </a:endParaRPr>
          </a:p>
          <a:p>
            <a:pPr marL="457200">
              <a:lnSpc>
                <a:spcPct val="100000"/>
              </a:lnSpc>
            </a:pPr>
            <a:r>
              <a:rPr sz="1400" dirty="0">
                <a:solidFill>
                  <a:srgbClr val="353535"/>
                </a:solidFill>
                <a:latin typeface="Arial" panose="020B0604020202020204" pitchFamily="34" charset="0"/>
                <a:cs typeface="Arial Black"/>
              </a:rPr>
              <a:t>company catalog</a:t>
            </a:r>
            <a:endParaRPr sz="1400" dirty="0">
              <a:latin typeface="Arial" panose="020B0604020202020204" pitchFamily="34" charset="0"/>
              <a:cs typeface="Arial Black"/>
            </a:endParaRPr>
          </a:p>
          <a:p>
            <a:pPr marL="457834" marR="477520" indent="-182880">
              <a:lnSpc>
                <a:spcPct val="100000"/>
              </a:lnSpc>
              <a:spcBef>
                <a:spcPts val="600"/>
              </a:spcBef>
              <a:buFont typeface="Arial"/>
              <a:buChar char="•"/>
              <a:tabLst>
                <a:tab pos="457834" algn="l"/>
              </a:tabLst>
            </a:pPr>
            <a:r>
              <a:rPr sz="1400" dirty="0">
                <a:solidFill>
                  <a:srgbClr val="353535"/>
                </a:solidFill>
                <a:latin typeface="Arial" panose="020B0604020202020204" pitchFamily="34" charset="0"/>
                <a:cs typeface="Arial Black"/>
              </a:rPr>
              <a:t>Or, submit to the  Office Store</a:t>
            </a:r>
            <a:endParaRPr sz="1400" dirty="0">
              <a:latin typeface="Arial" panose="020B0604020202020204" pitchFamily="34" charset="0"/>
              <a:cs typeface="Arial Black"/>
            </a:endParaRPr>
          </a:p>
          <a:p>
            <a:pPr marL="457834" marR="358775" indent="-182880">
              <a:lnSpc>
                <a:spcPct val="100000"/>
              </a:lnSpc>
              <a:spcBef>
                <a:spcPts val="600"/>
              </a:spcBef>
              <a:buFont typeface="Arial"/>
              <a:buChar char="•"/>
              <a:tabLst>
                <a:tab pos="457834" algn="l"/>
              </a:tabLst>
            </a:pPr>
            <a:r>
              <a:rPr sz="1400" dirty="0">
                <a:solidFill>
                  <a:srgbClr val="353535"/>
                </a:solidFill>
                <a:latin typeface="Arial" panose="020B0604020202020204" pitchFamily="34" charset="0"/>
                <a:cs typeface="Arial Black"/>
              </a:rPr>
              <a:t>Improve the  experience basis  end user feedback  and analytics data</a:t>
            </a:r>
            <a:endParaRPr lang="en-GB" sz="1400" dirty="0">
              <a:solidFill>
                <a:srgbClr val="353535"/>
              </a:solidFill>
              <a:latin typeface="Arial" panose="020B0604020202020204" pitchFamily="34" charset="0"/>
              <a:cs typeface="Arial Black"/>
            </a:endParaRPr>
          </a:p>
          <a:p>
            <a:pPr marL="274954" marR="358775">
              <a:lnSpc>
                <a:spcPct val="100000"/>
              </a:lnSpc>
              <a:spcBef>
                <a:spcPts val="600"/>
              </a:spcBef>
              <a:tabLst>
                <a:tab pos="457834" algn="l"/>
              </a:tabLst>
            </a:pPr>
            <a:endParaRPr sz="1400" dirty="0">
              <a:latin typeface="Arial" panose="020B0604020202020204" pitchFamily="34" charset="0"/>
              <a:cs typeface="Arial Black"/>
            </a:endParaRPr>
          </a:p>
        </p:txBody>
      </p:sp>
      <p:sp>
        <p:nvSpPr>
          <p:cNvPr id="47" name="object 17">
            <a:extLst>
              <a:ext uri="{FF2B5EF4-FFF2-40B4-BE49-F238E27FC236}">
                <a16:creationId xmlns:a16="http://schemas.microsoft.com/office/drawing/2014/main" id="{A595AD95-3D7C-47C0-9AEC-6CF2B5CDB72D}"/>
              </a:ext>
            </a:extLst>
          </p:cNvPr>
          <p:cNvSpPr txBox="1"/>
          <p:nvPr/>
        </p:nvSpPr>
        <p:spPr>
          <a:xfrm>
            <a:off x="9738486" y="1322959"/>
            <a:ext cx="125730" cy="234315"/>
          </a:xfrm>
          <a:prstGeom prst="rect">
            <a:avLst/>
          </a:prstGeom>
        </p:spPr>
        <p:txBody>
          <a:bodyPr vert="horz" wrap="square" lIns="0" tIns="14604" rIns="0" bIns="0" rtlCol="0">
            <a:spAutoFit/>
          </a:bodyPr>
          <a:lstStyle/>
          <a:p>
            <a:pPr marL="12700">
              <a:lnSpc>
                <a:spcPct val="100000"/>
              </a:lnSpc>
              <a:spcBef>
                <a:spcPts val="114"/>
              </a:spcBef>
            </a:pPr>
            <a:r>
              <a:rPr sz="1350" b="1" spc="35" dirty="0">
                <a:solidFill>
                  <a:srgbClr val="353535"/>
                </a:solidFill>
                <a:latin typeface="Arial"/>
                <a:cs typeface="Arial"/>
              </a:rPr>
              <a:t>5</a:t>
            </a:r>
            <a:endParaRPr sz="1350" dirty="0">
              <a:latin typeface="Arial"/>
              <a:cs typeface="Arial"/>
            </a:endParaRPr>
          </a:p>
        </p:txBody>
      </p:sp>
      <p:sp>
        <p:nvSpPr>
          <p:cNvPr id="49" name="object 16">
            <a:extLst>
              <a:ext uri="{FF2B5EF4-FFF2-40B4-BE49-F238E27FC236}">
                <a16:creationId xmlns:a16="http://schemas.microsoft.com/office/drawing/2014/main" id="{C589201D-3A9B-4D99-9B8D-B317FF6400B2}"/>
              </a:ext>
            </a:extLst>
          </p:cNvPr>
          <p:cNvSpPr txBox="1"/>
          <p:nvPr/>
        </p:nvSpPr>
        <p:spPr>
          <a:xfrm>
            <a:off x="7328760" y="2958910"/>
            <a:ext cx="2265045" cy="2766783"/>
          </a:xfrm>
          <a:prstGeom prst="rect">
            <a:avLst/>
          </a:prstGeom>
          <a:solidFill>
            <a:srgbClr val="E6E6E6"/>
          </a:solidFill>
        </p:spPr>
        <p:txBody>
          <a:bodyPr vert="horz" wrap="square" lIns="0" tIns="4445" rIns="0" bIns="0" rtlCol="0">
            <a:spAutoFit/>
          </a:bodyPr>
          <a:lstStyle/>
          <a:p>
            <a:pPr>
              <a:lnSpc>
                <a:spcPct val="100000"/>
              </a:lnSpc>
              <a:spcBef>
                <a:spcPts val="35"/>
              </a:spcBef>
            </a:pPr>
            <a:endParaRPr sz="2450" dirty="0">
              <a:latin typeface="Times New Roman"/>
              <a:cs typeface="Times New Roman"/>
            </a:endParaRPr>
          </a:p>
          <a:p>
            <a:pPr marL="457834" indent="-182880">
              <a:lnSpc>
                <a:spcPct val="100000"/>
              </a:lnSpc>
              <a:buFont typeface="Arial"/>
              <a:buChar char="•"/>
              <a:tabLst>
                <a:tab pos="457834" algn="l"/>
              </a:tabLst>
            </a:pPr>
            <a:r>
              <a:rPr sz="1400" dirty="0">
                <a:solidFill>
                  <a:srgbClr val="353535"/>
                </a:solidFill>
                <a:latin typeface="Arial" panose="020B0604020202020204" pitchFamily="34" charset="0"/>
                <a:cs typeface="Arial Black"/>
              </a:rPr>
              <a:t>Publish to your</a:t>
            </a:r>
            <a:endParaRPr sz="1400" dirty="0">
              <a:latin typeface="Arial" panose="020B0604020202020204" pitchFamily="34" charset="0"/>
              <a:cs typeface="Arial Black"/>
            </a:endParaRPr>
          </a:p>
          <a:p>
            <a:pPr marL="457200">
              <a:lnSpc>
                <a:spcPct val="100000"/>
              </a:lnSpc>
            </a:pPr>
            <a:r>
              <a:rPr sz="1400" dirty="0">
                <a:solidFill>
                  <a:srgbClr val="353535"/>
                </a:solidFill>
                <a:latin typeface="Arial" panose="020B0604020202020204" pitchFamily="34" charset="0"/>
                <a:cs typeface="Arial Black"/>
              </a:rPr>
              <a:t>company catalog</a:t>
            </a:r>
            <a:endParaRPr sz="1400" dirty="0">
              <a:latin typeface="Arial" panose="020B0604020202020204" pitchFamily="34" charset="0"/>
              <a:cs typeface="Arial Black"/>
            </a:endParaRPr>
          </a:p>
          <a:p>
            <a:pPr marL="457834" marR="477520" indent="-182880">
              <a:lnSpc>
                <a:spcPct val="100000"/>
              </a:lnSpc>
              <a:spcBef>
                <a:spcPts val="600"/>
              </a:spcBef>
              <a:buFont typeface="Arial"/>
              <a:buChar char="•"/>
              <a:tabLst>
                <a:tab pos="457834" algn="l"/>
              </a:tabLst>
            </a:pPr>
            <a:r>
              <a:rPr sz="1400" dirty="0">
                <a:solidFill>
                  <a:srgbClr val="353535"/>
                </a:solidFill>
                <a:latin typeface="Arial" panose="020B0604020202020204" pitchFamily="34" charset="0"/>
                <a:cs typeface="Arial Black"/>
              </a:rPr>
              <a:t>Or, submit to the  Office Store</a:t>
            </a:r>
            <a:endParaRPr sz="1400" dirty="0">
              <a:latin typeface="Arial" panose="020B0604020202020204" pitchFamily="34" charset="0"/>
              <a:cs typeface="Arial Black"/>
            </a:endParaRPr>
          </a:p>
          <a:p>
            <a:pPr marL="457834" marR="358775" indent="-182880">
              <a:lnSpc>
                <a:spcPct val="100000"/>
              </a:lnSpc>
              <a:spcBef>
                <a:spcPts val="600"/>
              </a:spcBef>
              <a:buFont typeface="Arial"/>
              <a:buChar char="•"/>
              <a:tabLst>
                <a:tab pos="457834" algn="l"/>
              </a:tabLst>
            </a:pPr>
            <a:r>
              <a:rPr sz="1400" dirty="0">
                <a:solidFill>
                  <a:srgbClr val="353535"/>
                </a:solidFill>
                <a:latin typeface="Arial" panose="020B0604020202020204" pitchFamily="34" charset="0"/>
                <a:cs typeface="Arial Black"/>
              </a:rPr>
              <a:t>Improve the  experience basis  end user feedback  and analytics data</a:t>
            </a:r>
            <a:endParaRPr lang="en-GB" sz="1400" dirty="0">
              <a:solidFill>
                <a:srgbClr val="353535"/>
              </a:solidFill>
              <a:latin typeface="Arial" panose="020B0604020202020204" pitchFamily="34" charset="0"/>
              <a:cs typeface="Arial Black"/>
            </a:endParaRPr>
          </a:p>
          <a:p>
            <a:pPr marL="274954" marR="358775">
              <a:lnSpc>
                <a:spcPct val="100000"/>
              </a:lnSpc>
              <a:spcBef>
                <a:spcPts val="600"/>
              </a:spcBef>
              <a:tabLst>
                <a:tab pos="457834" algn="l"/>
              </a:tabLst>
            </a:pPr>
            <a:endParaRPr lang="en-GB" sz="1400" dirty="0">
              <a:solidFill>
                <a:srgbClr val="353535"/>
              </a:solidFill>
              <a:latin typeface="Arial" panose="020B0604020202020204" pitchFamily="34" charset="0"/>
              <a:cs typeface="Arial Black"/>
            </a:endParaRPr>
          </a:p>
        </p:txBody>
      </p:sp>
      <p:sp>
        <p:nvSpPr>
          <p:cNvPr id="50" name="object 17">
            <a:extLst>
              <a:ext uri="{FF2B5EF4-FFF2-40B4-BE49-F238E27FC236}">
                <a16:creationId xmlns:a16="http://schemas.microsoft.com/office/drawing/2014/main" id="{7674D034-EC6F-4A71-8354-B07B649B54BC}"/>
              </a:ext>
            </a:extLst>
          </p:cNvPr>
          <p:cNvSpPr txBox="1"/>
          <p:nvPr/>
        </p:nvSpPr>
        <p:spPr>
          <a:xfrm>
            <a:off x="7391370" y="1348169"/>
            <a:ext cx="125730" cy="222496"/>
          </a:xfrm>
          <a:prstGeom prst="rect">
            <a:avLst/>
          </a:prstGeom>
        </p:spPr>
        <p:txBody>
          <a:bodyPr vert="horz" wrap="square" lIns="0" tIns="14604" rIns="0" bIns="0" rtlCol="0">
            <a:spAutoFit/>
          </a:bodyPr>
          <a:lstStyle/>
          <a:p>
            <a:pPr marL="12700">
              <a:lnSpc>
                <a:spcPct val="100000"/>
              </a:lnSpc>
              <a:spcBef>
                <a:spcPts val="114"/>
              </a:spcBef>
            </a:pPr>
            <a:r>
              <a:rPr lang="en-GB" sz="1350" b="1" dirty="0">
                <a:latin typeface="Arial"/>
                <a:cs typeface="Arial"/>
              </a:rPr>
              <a:t>4</a:t>
            </a:r>
            <a:endParaRPr sz="1350" b="1" dirty="0">
              <a:latin typeface="Arial"/>
              <a:cs typeface="Arial"/>
            </a:endParaRPr>
          </a:p>
        </p:txBody>
      </p:sp>
      <p:sp>
        <p:nvSpPr>
          <p:cNvPr id="51" name="object 4">
            <a:extLst>
              <a:ext uri="{FF2B5EF4-FFF2-40B4-BE49-F238E27FC236}">
                <a16:creationId xmlns:a16="http://schemas.microsoft.com/office/drawing/2014/main" id="{1F816500-DF9C-4642-A050-9BCD44ECA8E9}"/>
              </a:ext>
            </a:extLst>
          </p:cNvPr>
          <p:cNvSpPr txBox="1"/>
          <p:nvPr/>
        </p:nvSpPr>
        <p:spPr>
          <a:xfrm>
            <a:off x="7314660" y="1589068"/>
            <a:ext cx="2265045" cy="1354837"/>
          </a:xfrm>
          <a:prstGeom prst="rect">
            <a:avLst/>
          </a:prstGeom>
          <a:solidFill>
            <a:srgbClr val="124548"/>
          </a:solidFill>
        </p:spPr>
        <p:txBody>
          <a:bodyPr wrap="square" lIns="0" tIns="0" rIns="0" bIns="0" rtlCol="0"/>
          <a:lstStyle>
            <a:defPPr>
              <a:defRPr lang="en-US"/>
            </a:defPPr>
            <a:lvl1pPr>
              <a:defRPr>
                <a:highlight>
                  <a:srgbClr val="124548"/>
                </a:highlight>
              </a:defRPr>
            </a:lvl1pPr>
          </a:lstStyle>
          <a:p>
            <a:endParaRPr sz="1350" dirty="0">
              <a:solidFill>
                <a:srgbClr val="FFFFFF"/>
              </a:solidFill>
              <a:latin typeface="Arial" panose="020B0604020202020204" pitchFamily="34" charset="0"/>
            </a:endParaRPr>
          </a:p>
        </p:txBody>
      </p:sp>
      <p:sp>
        <p:nvSpPr>
          <p:cNvPr id="52" name="object 4">
            <a:extLst>
              <a:ext uri="{FF2B5EF4-FFF2-40B4-BE49-F238E27FC236}">
                <a16:creationId xmlns:a16="http://schemas.microsoft.com/office/drawing/2014/main" id="{7BB61CC0-A60C-42C9-B2A1-88EE0E63FFC1}"/>
              </a:ext>
            </a:extLst>
          </p:cNvPr>
          <p:cNvSpPr txBox="1">
            <a:spLocks/>
          </p:cNvSpPr>
          <p:nvPr/>
        </p:nvSpPr>
        <p:spPr>
          <a:xfrm>
            <a:off x="7502988" y="1898873"/>
            <a:ext cx="1822170" cy="292901"/>
          </a:xfrm>
          <a:prstGeom prst="rect">
            <a:avLst/>
          </a:prstGeom>
        </p:spPr>
        <p:txBody>
          <a:bodyPr vert="horz" wrap="square" lIns="0" tIns="431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50" b="1" spc="-40" dirty="0">
                <a:solidFill>
                  <a:schemeClr val="bg1"/>
                </a:solidFill>
                <a:latin typeface="Arial"/>
                <a:cs typeface="Arial"/>
              </a:rPr>
              <a:t>Test</a:t>
            </a:r>
            <a:r>
              <a:rPr lang="en-US" sz="1800" dirty="0">
                <a:solidFill>
                  <a:schemeClr val="bg1"/>
                </a:solidFill>
              </a:rPr>
              <a:t> </a:t>
            </a:r>
            <a:r>
              <a:rPr lang="en-US" sz="1750" b="1" spc="-40" dirty="0">
                <a:solidFill>
                  <a:schemeClr val="bg1"/>
                </a:solidFill>
                <a:latin typeface="Arial"/>
                <a:cs typeface="Arial"/>
              </a:rPr>
              <a:t>your app</a:t>
            </a:r>
          </a:p>
        </p:txBody>
      </p:sp>
      <p:sp>
        <p:nvSpPr>
          <p:cNvPr id="53" name="object 5">
            <a:extLst>
              <a:ext uri="{FF2B5EF4-FFF2-40B4-BE49-F238E27FC236}">
                <a16:creationId xmlns:a16="http://schemas.microsoft.com/office/drawing/2014/main" id="{BF7A5751-6FEE-4D43-8304-FE65D96629C5}"/>
              </a:ext>
            </a:extLst>
          </p:cNvPr>
          <p:cNvSpPr txBox="1"/>
          <p:nvPr/>
        </p:nvSpPr>
        <p:spPr>
          <a:xfrm>
            <a:off x="7517100" y="2606370"/>
            <a:ext cx="1927196" cy="222496"/>
          </a:xfrm>
          <a:prstGeom prst="rect">
            <a:avLst/>
          </a:prstGeom>
        </p:spPr>
        <p:txBody>
          <a:bodyPr vert="horz" wrap="square" lIns="0" tIns="14604" rIns="0" bIns="0" rtlCol="0">
            <a:spAutoFit/>
          </a:bodyPr>
          <a:lstStyle/>
          <a:p>
            <a:pPr marL="12700">
              <a:lnSpc>
                <a:spcPct val="100000"/>
              </a:lnSpc>
              <a:spcBef>
                <a:spcPts val="114"/>
              </a:spcBef>
            </a:pPr>
            <a:r>
              <a:rPr lang="en-GB" sz="1350" dirty="0">
                <a:solidFill>
                  <a:srgbClr val="FFFFFF"/>
                </a:solidFill>
                <a:latin typeface="Arial" panose="020B0604020202020204" pitchFamily="34" charset="0"/>
              </a:rPr>
              <a:t>Iterate and Improve	</a:t>
            </a:r>
            <a:endParaRPr sz="1350" dirty="0">
              <a:solidFill>
                <a:srgbClr val="FFFFFF"/>
              </a:solidFill>
              <a:latin typeface="Arial" panose="020B0604020202020204" pitchFamily="34" charset="0"/>
            </a:endParaRPr>
          </a:p>
        </p:txBody>
      </p:sp>
      <p:sp>
        <p:nvSpPr>
          <p:cNvPr id="54" name="object 4">
            <a:extLst>
              <a:ext uri="{FF2B5EF4-FFF2-40B4-BE49-F238E27FC236}">
                <a16:creationId xmlns:a16="http://schemas.microsoft.com/office/drawing/2014/main" id="{01EE366D-B96B-4611-84FA-1628162F4621}"/>
              </a:ext>
            </a:extLst>
          </p:cNvPr>
          <p:cNvSpPr txBox="1"/>
          <p:nvPr/>
        </p:nvSpPr>
        <p:spPr>
          <a:xfrm>
            <a:off x="9665413" y="1606648"/>
            <a:ext cx="2265045" cy="1354837"/>
          </a:xfrm>
          <a:prstGeom prst="rect">
            <a:avLst/>
          </a:prstGeom>
          <a:solidFill>
            <a:srgbClr val="124548"/>
          </a:solidFill>
        </p:spPr>
        <p:txBody>
          <a:bodyPr wrap="square" lIns="0" tIns="0" rIns="0" bIns="0" rtlCol="0"/>
          <a:lstStyle>
            <a:defPPr>
              <a:defRPr lang="en-US"/>
            </a:defPPr>
            <a:lvl1pPr>
              <a:defRPr>
                <a:highlight>
                  <a:srgbClr val="124548"/>
                </a:highlight>
              </a:defRPr>
            </a:lvl1pPr>
          </a:lstStyle>
          <a:p>
            <a:endParaRPr sz="1350" dirty="0">
              <a:solidFill>
                <a:srgbClr val="FFFFFF"/>
              </a:solidFill>
              <a:latin typeface="Arial" panose="020B0604020202020204" pitchFamily="34" charset="0"/>
            </a:endParaRPr>
          </a:p>
        </p:txBody>
      </p:sp>
      <p:sp>
        <p:nvSpPr>
          <p:cNvPr id="55" name="object 4">
            <a:extLst>
              <a:ext uri="{FF2B5EF4-FFF2-40B4-BE49-F238E27FC236}">
                <a16:creationId xmlns:a16="http://schemas.microsoft.com/office/drawing/2014/main" id="{FC96EAD0-5627-480C-9B78-A5F554FAE494}"/>
              </a:ext>
            </a:extLst>
          </p:cNvPr>
          <p:cNvSpPr txBox="1">
            <a:spLocks/>
          </p:cNvSpPr>
          <p:nvPr/>
        </p:nvSpPr>
        <p:spPr>
          <a:xfrm>
            <a:off x="9847841" y="1831644"/>
            <a:ext cx="1822170" cy="542200"/>
          </a:xfrm>
          <a:prstGeom prst="rect">
            <a:avLst/>
          </a:prstGeom>
        </p:spPr>
        <p:txBody>
          <a:bodyPr vert="horz" wrap="square" lIns="0" tIns="431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50" b="1" spc="-40" dirty="0">
                <a:solidFill>
                  <a:schemeClr val="bg1"/>
                </a:solidFill>
                <a:latin typeface="Arial"/>
                <a:cs typeface="Arial"/>
              </a:rPr>
              <a:t>Distribute and  automate</a:t>
            </a:r>
          </a:p>
        </p:txBody>
      </p:sp>
      <p:sp>
        <p:nvSpPr>
          <p:cNvPr id="56" name="object 5">
            <a:extLst>
              <a:ext uri="{FF2B5EF4-FFF2-40B4-BE49-F238E27FC236}">
                <a16:creationId xmlns:a16="http://schemas.microsoft.com/office/drawing/2014/main" id="{C0AA827F-0112-48EB-94FA-20276C3D0A58}"/>
              </a:ext>
            </a:extLst>
          </p:cNvPr>
          <p:cNvSpPr txBox="1"/>
          <p:nvPr/>
        </p:nvSpPr>
        <p:spPr>
          <a:xfrm>
            <a:off x="9847841" y="2611222"/>
            <a:ext cx="1927196" cy="222496"/>
          </a:xfrm>
          <a:prstGeom prst="rect">
            <a:avLst/>
          </a:prstGeom>
        </p:spPr>
        <p:txBody>
          <a:bodyPr vert="horz" wrap="square" lIns="0" tIns="14604" rIns="0" bIns="0" rtlCol="0">
            <a:spAutoFit/>
          </a:bodyPr>
          <a:lstStyle/>
          <a:p>
            <a:pPr marL="12700">
              <a:lnSpc>
                <a:spcPct val="100000"/>
              </a:lnSpc>
              <a:spcBef>
                <a:spcPts val="114"/>
              </a:spcBef>
            </a:pPr>
            <a:r>
              <a:rPr lang="en-GB" sz="1350" dirty="0">
                <a:solidFill>
                  <a:srgbClr val="FFFFFF"/>
                </a:solidFill>
                <a:latin typeface="Arial" panose="020B0604020202020204" pitchFamily="34" charset="0"/>
              </a:rPr>
              <a:t>Make it available	</a:t>
            </a:r>
            <a:endParaRPr sz="1350" dirty="0">
              <a:solidFill>
                <a:srgbClr val="FFFFFF"/>
              </a:solidFill>
              <a:latin typeface="Arial" panose="020B0604020202020204" pitchFamily="34" charset="0"/>
            </a:endParaRPr>
          </a:p>
        </p:txBody>
      </p:sp>
    </p:spTree>
    <p:extLst>
      <p:ext uri="{BB962C8B-B14F-4D97-AF65-F5344CB8AC3E}">
        <p14:creationId xmlns:p14="http://schemas.microsoft.com/office/powerpoint/2010/main" val="416316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Build an App develop using Azure for Teams</a:t>
            </a:r>
            <a:endParaRPr sz="4400" spc="-340" dirty="0">
              <a:latin typeface="+mj-lt"/>
              <a:ea typeface="+mj-ea"/>
              <a:cs typeface="+mj-cs"/>
            </a:endParaRPr>
          </a:p>
        </p:txBody>
      </p:sp>
      <p:sp>
        <p:nvSpPr>
          <p:cNvPr id="3" name="object 3"/>
          <p:cNvSpPr txBox="1"/>
          <p:nvPr/>
        </p:nvSpPr>
        <p:spPr>
          <a:xfrm>
            <a:off x="709980" y="4124705"/>
            <a:ext cx="935355" cy="452120"/>
          </a:xfrm>
          <a:prstGeom prst="rect">
            <a:avLst/>
          </a:prstGeom>
        </p:spPr>
        <p:txBody>
          <a:bodyPr vert="horz" wrap="square" lIns="0" tIns="12065" rIns="0" bIns="0" rtlCol="0">
            <a:spAutoFit/>
          </a:bodyPr>
          <a:lstStyle/>
          <a:p>
            <a:pPr marL="12700">
              <a:lnSpc>
                <a:spcPct val="100000"/>
              </a:lnSpc>
              <a:spcBef>
                <a:spcPts val="95"/>
              </a:spcBef>
            </a:pPr>
            <a:r>
              <a:rPr sz="2800" spc="-390" dirty="0">
                <a:solidFill>
                  <a:srgbClr val="FFFFFF"/>
                </a:solidFill>
                <a:latin typeface="Arial Black"/>
                <a:cs typeface="Arial Black"/>
              </a:rPr>
              <a:t>Demo</a:t>
            </a:r>
            <a:endParaRPr sz="2800">
              <a:latin typeface="Arial Black"/>
              <a:cs typeface="Arial Black"/>
            </a:endParaRPr>
          </a:p>
        </p:txBody>
      </p:sp>
      <p:sp>
        <p:nvSpPr>
          <p:cNvPr id="4" name="TextBox 3">
            <a:extLst>
              <a:ext uri="{FF2B5EF4-FFF2-40B4-BE49-F238E27FC236}">
                <a16:creationId xmlns:a16="http://schemas.microsoft.com/office/drawing/2014/main" id="{0C201B0F-B605-44AC-97F9-A64BF488FF0E}"/>
              </a:ext>
            </a:extLst>
          </p:cNvPr>
          <p:cNvSpPr txBox="1"/>
          <p:nvPr/>
        </p:nvSpPr>
        <p:spPr>
          <a:xfrm>
            <a:off x="104774" y="2752725"/>
            <a:ext cx="11982451" cy="923330"/>
          </a:xfrm>
          <a:prstGeom prst="rect">
            <a:avLst/>
          </a:prstGeom>
          <a:noFill/>
        </p:spPr>
        <p:txBody>
          <a:bodyPr wrap="square" rtlCol="0">
            <a:spAutoFit/>
          </a:bodyPr>
          <a:lstStyle/>
          <a:p>
            <a:pPr algn="ctr"/>
            <a:r>
              <a:rPr lang="en-GB" sz="5400" dirty="0"/>
              <a:t>Demo</a:t>
            </a:r>
          </a:p>
        </p:txBody>
      </p:sp>
    </p:spTree>
    <p:extLst>
      <p:ext uri="{BB962C8B-B14F-4D97-AF65-F5344CB8AC3E}">
        <p14:creationId xmlns:p14="http://schemas.microsoft.com/office/powerpoint/2010/main" val="33794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B2C3CE-1F3A-4EA5-8616-3C1ECF7D7751}"/>
              </a:ext>
            </a:extLst>
          </p:cNvPr>
          <p:cNvPicPr>
            <a:picLocks noChangeAspect="1"/>
          </p:cNvPicPr>
          <p:nvPr/>
        </p:nvPicPr>
        <p:blipFill>
          <a:blip r:embed="rId2"/>
          <a:stretch>
            <a:fillRect/>
          </a:stretch>
        </p:blipFill>
        <p:spPr>
          <a:xfrm>
            <a:off x="5966897" y="1251794"/>
            <a:ext cx="5486195" cy="4354412"/>
          </a:xfrm>
          <a:prstGeom prst="rect">
            <a:avLst/>
          </a:prstGeom>
        </p:spPr>
      </p:pic>
      <p:sp>
        <p:nvSpPr>
          <p:cNvPr id="8" name="object 2">
            <a:extLst>
              <a:ext uri="{FF2B5EF4-FFF2-40B4-BE49-F238E27FC236}">
                <a16:creationId xmlns:a16="http://schemas.microsoft.com/office/drawing/2014/main" id="{F77981F9-A46A-4588-9CC1-C9D23185F708}"/>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Create a Web App Bot – Azure Bot Service</a:t>
            </a:r>
            <a:endParaRPr sz="4400" spc="-340" dirty="0">
              <a:latin typeface="+mj-lt"/>
              <a:ea typeface="+mj-ea"/>
              <a:cs typeface="+mj-cs"/>
            </a:endParaRPr>
          </a:p>
        </p:txBody>
      </p:sp>
      <p:sp>
        <p:nvSpPr>
          <p:cNvPr id="10" name="object 2">
            <a:extLst>
              <a:ext uri="{FF2B5EF4-FFF2-40B4-BE49-F238E27FC236}">
                <a16:creationId xmlns:a16="http://schemas.microsoft.com/office/drawing/2014/main" id="{918060CE-3E99-4BD4-B090-7F8A750D57CC}"/>
              </a:ext>
            </a:extLst>
          </p:cNvPr>
          <p:cNvSpPr txBox="1"/>
          <p:nvPr/>
        </p:nvSpPr>
        <p:spPr>
          <a:xfrm>
            <a:off x="380186" y="1920240"/>
            <a:ext cx="4882693" cy="1851661"/>
          </a:xfrm>
          <a:prstGeom prst="rect">
            <a:avLst/>
          </a:prstGeom>
        </p:spPr>
        <p:txBody>
          <a:bodyPr vert="horz" wrap="square" lIns="0" tIns="12065" rIns="0" bIns="0" rtlCol="0">
            <a:spAutoFit/>
          </a:bodyPr>
          <a:lstStyle/>
          <a:p>
            <a:pPr marL="298450" marR="5080" indent="-285750">
              <a:lnSpc>
                <a:spcPct val="150000"/>
              </a:lnSpc>
              <a:spcBef>
                <a:spcPts val="95"/>
              </a:spcBef>
              <a:buFont typeface="Wingdings" panose="05000000000000000000" pitchFamily="2" charset="2"/>
              <a:buChar char="Ø"/>
            </a:pPr>
            <a:r>
              <a:rPr lang="en-GB" sz="1600" kern="0" dirty="0">
                <a:latin typeface="Arial" panose="020B0604020202020204" pitchFamily="34" charset="0"/>
                <a:cs typeface="Arial Black"/>
              </a:rPr>
              <a:t>Login to Azure portal– </a:t>
            </a:r>
            <a:r>
              <a:rPr lang="en-GB" sz="1600" kern="0" dirty="0">
                <a:latin typeface="Arial" panose="020B0604020202020204" pitchFamily="34" charset="0"/>
                <a:cs typeface="Arial Black"/>
                <a:hlinkClick r:id="rId3"/>
              </a:rPr>
              <a:t>https://portal.azure.com</a:t>
            </a:r>
            <a:r>
              <a:rPr lang="en-GB" sz="1600" kern="0" dirty="0">
                <a:latin typeface="Arial" panose="020B0604020202020204" pitchFamily="34" charset="0"/>
                <a:cs typeface="Arial Black"/>
              </a:rPr>
              <a:t> </a:t>
            </a:r>
          </a:p>
          <a:p>
            <a:pPr marL="298450" marR="5080" indent="-285750">
              <a:lnSpc>
                <a:spcPct val="150000"/>
              </a:lnSpc>
              <a:spcBef>
                <a:spcPts val="95"/>
              </a:spcBef>
              <a:buFont typeface="Wingdings" panose="05000000000000000000" pitchFamily="2" charset="2"/>
              <a:buChar char="Ø"/>
            </a:pPr>
            <a:r>
              <a:rPr lang="en-US" sz="1600" kern="0" dirty="0">
                <a:latin typeface="Arial" panose="020B0604020202020204" pitchFamily="34" charset="0"/>
                <a:cs typeface="Arial Black"/>
              </a:rPr>
              <a:t>Click Create new resource link found on the upper left-hand corner of the Azure portal.</a:t>
            </a:r>
          </a:p>
          <a:p>
            <a:pPr marL="298450" marR="5080" indent="-285750">
              <a:lnSpc>
                <a:spcPct val="150000"/>
              </a:lnSpc>
              <a:spcBef>
                <a:spcPts val="95"/>
              </a:spcBef>
              <a:buFont typeface="Wingdings" panose="05000000000000000000" pitchFamily="2" charset="2"/>
              <a:buChar char="Ø"/>
            </a:pPr>
            <a:r>
              <a:rPr lang="en-US" sz="1600" kern="0" dirty="0">
                <a:latin typeface="Arial" panose="020B0604020202020204" pitchFamily="34" charset="0"/>
                <a:cs typeface="Arial Black"/>
              </a:rPr>
              <a:t>then select AI + Machine Learning &gt; Web App bot</a:t>
            </a:r>
          </a:p>
          <a:p>
            <a:pPr marL="298450" marR="5080" indent="-285750">
              <a:lnSpc>
                <a:spcPct val="150000"/>
              </a:lnSpc>
              <a:spcBef>
                <a:spcPts val="95"/>
              </a:spcBef>
              <a:buFont typeface="Wingdings" panose="05000000000000000000" pitchFamily="2" charset="2"/>
              <a:buChar char="Ø"/>
            </a:pPr>
            <a:r>
              <a:rPr lang="en-GB" sz="1600" kern="0" dirty="0">
                <a:latin typeface="Arial" panose="020B0604020202020204" pitchFamily="34" charset="0"/>
                <a:cs typeface="Arial Black"/>
              </a:rPr>
              <a:t>It will open a new window </a:t>
            </a:r>
          </a:p>
        </p:txBody>
      </p:sp>
    </p:spTree>
    <p:extLst>
      <p:ext uri="{BB962C8B-B14F-4D97-AF65-F5344CB8AC3E}">
        <p14:creationId xmlns:p14="http://schemas.microsoft.com/office/powerpoint/2010/main" val="148956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77981F9-A46A-4588-9CC1-C9D23185F708}"/>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 continue</a:t>
            </a:r>
            <a:endParaRPr sz="4400" spc="-340" dirty="0">
              <a:latin typeface="+mj-lt"/>
              <a:ea typeface="+mj-ea"/>
              <a:cs typeface="+mj-cs"/>
            </a:endParaRPr>
          </a:p>
        </p:txBody>
      </p:sp>
      <p:sp>
        <p:nvSpPr>
          <p:cNvPr id="10" name="object 2">
            <a:extLst>
              <a:ext uri="{FF2B5EF4-FFF2-40B4-BE49-F238E27FC236}">
                <a16:creationId xmlns:a16="http://schemas.microsoft.com/office/drawing/2014/main" id="{918060CE-3E99-4BD4-B090-7F8A750D57CC}"/>
              </a:ext>
            </a:extLst>
          </p:cNvPr>
          <p:cNvSpPr txBox="1"/>
          <p:nvPr/>
        </p:nvSpPr>
        <p:spPr>
          <a:xfrm>
            <a:off x="370661" y="1053465"/>
            <a:ext cx="4882693" cy="5200270"/>
          </a:xfrm>
          <a:prstGeom prst="rect">
            <a:avLst/>
          </a:prstGeom>
        </p:spPr>
        <p:txBody>
          <a:bodyPr vert="horz" wrap="square" lIns="0" tIns="12065" rIns="0" bIns="0" rtlCol="0">
            <a:spAutoFit/>
          </a:bodyPr>
          <a:lstStyle/>
          <a:p>
            <a:pPr marL="298450" marR="5080"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Fill the form</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Bot Name</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Subscription</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Resource group (create a new resource group or use existing one</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Select your location based on your customer</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Pricing tier</a:t>
            </a:r>
          </a:p>
          <a:p>
            <a:pPr marL="1212850" marR="5080" lvl="2"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F0 (10K Premium Messages) – Free</a:t>
            </a:r>
          </a:p>
          <a:p>
            <a:pPr marL="1212850" marR="5080" lvl="2"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S1 (1K Premium </a:t>
            </a:r>
            <a:r>
              <a:rPr lang="en-GB" sz="1600" kern="0" dirty="0" err="1">
                <a:latin typeface="Arial" panose="020B0604020202020204" pitchFamily="34" charset="0"/>
                <a:cs typeface="Arial Black"/>
              </a:rPr>
              <a:t>Msgs</a:t>
            </a:r>
            <a:r>
              <a:rPr lang="en-GB" sz="1600" kern="0" dirty="0">
                <a:latin typeface="Arial" panose="020B0604020202020204" pitchFamily="34" charset="0"/>
                <a:cs typeface="Arial Black"/>
              </a:rPr>
              <a:t>/Unit) - $33.05</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App name</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Select Bot Template</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LUIS App Location</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App Service plan/location</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Application Insights</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Application Insights location</a:t>
            </a:r>
          </a:p>
          <a:p>
            <a:pPr marL="755650" marR="5080" lvl="1" indent="-285750">
              <a:lnSpc>
                <a:spcPct val="120000"/>
              </a:lnSpc>
              <a:spcBef>
                <a:spcPts val="95"/>
              </a:spcBef>
              <a:buFont typeface="Wingdings" panose="05000000000000000000" pitchFamily="2" charset="2"/>
              <a:buChar char="Ø"/>
            </a:pPr>
            <a:r>
              <a:rPr lang="en-GB" sz="1600" kern="0" dirty="0">
                <a:latin typeface="Arial" panose="020B0604020202020204" pitchFamily="34" charset="0"/>
                <a:cs typeface="Arial Black"/>
              </a:rPr>
              <a:t>Microsoft App ID and password</a:t>
            </a:r>
          </a:p>
          <a:p>
            <a:pPr marL="755650" marR="5080" lvl="1" indent="-285750">
              <a:lnSpc>
                <a:spcPct val="120000"/>
              </a:lnSpc>
              <a:spcBef>
                <a:spcPts val="95"/>
              </a:spcBef>
              <a:buFont typeface="Wingdings" panose="05000000000000000000" pitchFamily="2" charset="2"/>
              <a:buChar char="Ø"/>
            </a:pPr>
            <a:endParaRPr lang="en-GB" sz="1600" kern="0" dirty="0">
              <a:latin typeface="Arial" panose="020B0604020202020204" pitchFamily="34" charset="0"/>
              <a:cs typeface="Arial Black"/>
            </a:endParaRPr>
          </a:p>
        </p:txBody>
      </p:sp>
      <p:pic>
        <p:nvPicPr>
          <p:cNvPr id="2" name="Picture 1">
            <a:extLst>
              <a:ext uri="{FF2B5EF4-FFF2-40B4-BE49-F238E27FC236}">
                <a16:creationId xmlns:a16="http://schemas.microsoft.com/office/drawing/2014/main" id="{2721414F-5BBF-43E3-9AFD-885269E15DF5}"/>
              </a:ext>
            </a:extLst>
          </p:cNvPr>
          <p:cNvPicPr>
            <a:picLocks noChangeAspect="1"/>
          </p:cNvPicPr>
          <p:nvPr/>
        </p:nvPicPr>
        <p:blipFill>
          <a:blip r:embed="rId2"/>
          <a:stretch>
            <a:fillRect/>
          </a:stretch>
        </p:blipFill>
        <p:spPr>
          <a:xfrm>
            <a:off x="5903152" y="693496"/>
            <a:ext cx="2070991" cy="6164504"/>
          </a:xfrm>
          <a:prstGeom prst="rect">
            <a:avLst/>
          </a:prstGeom>
        </p:spPr>
      </p:pic>
      <p:pic>
        <p:nvPicPr>
          <p:cNvPr id="3" name="Picture 2">
            <a:extLst>
              <a:ext uri="{FF2B5EF4-FFF2-40B4-BE49-F238E27FC236}">
                <a16:creationId xmlns:a16="http://schemas.microsoft.com/office/drawing/2014/main" id="{03DA16F1-92C3-4697-8148-1BC2C6E5CD0C}"/>
              </a:ext>
            </a:extLst>
          </p:cNvPr>
          <p:cNvPicPr>
            <a:picLocks noChangeAspect="1"/>
          </p:cNvPicPr>
          <p:nvPr/>
        </p:nvPicPr>
        <p:blipFill>
          <a:blip r:embed="rId3"/>
          <a:stretch>
            <a:fillRect/>
          </a:stretch>
        </p:blipFill>
        <p:spPr>
          <a:xfrm>
            <a:off x="8103744" y="1725867"/>
            <a:ext cx="3803776" cy="3406265"/>
          </a:xfrm>
          <a:prstGeom prst="rect">
            <a:avLst/>
          </a:prstGeom>
        </p:spPr>
      </p:pic>
    </p:spTree>
    <p:extLst>
      <p:ext uri="{BB962C8B-B14F-4D97-AF65-F5344CB8AC3E}">
        <p14:creationId xmlns:p14="http://schemas.microsoft.com/office/powerpoint/2010/main" val="194890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77981F9-A46A-4588-9CC1-C9D23185F708}"/>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Test the Bot</a:t>
            </a:r>
            <a:endParaRPr sz="4400" spc="-340" dirty="0">
              <a:latin typeface="+mj-lt"/>
              <a:ea typeface="+mj-ea"/>
              <a:cs typeface="+mj-cs"/>
            </a:endParaRPr>
          </a:p>
        </p:txBody>
      </p:sp>
      <p:pic>
        <p:nvPicPr>
          <p:cNvPr id="4" name="Picture 3">
            <a:extLst>
              <a:ext uri="{FF2B5EF4-FFF2-40B4-BE49-F238E27FC236}">
                <a16:creationId xmlns:a16="http://schemas.microsoft.com/office/drawing/2014/main" id="{D0A3ACC7-0619-4494-9B1F-1DA7243D50F0}"/>
              </a:ext>
            </a:extLst>
          </p:cNvPr>
          <p:cNvPicPr>
            <a:picLocks noChangeAspect="1"/>
          </p:cNvPicPr>
          <p:nvPr/>
        </p:nvPicPr>
        <p:blipFill>
          <a:blip r:embed="rId2"/>
          <a:stretch>
            <a:fillRect/>
          </a:stretch>
        </p:blipFill>
        <p:spPr>
          <a:xfrm>
            <a:off x="1638299" y="838200"/>
            <a:ext cx="8696326" cy="5346561"/>
          </a:xfrm>
          <a:prstGeom prst="rect">
            <a:avLst/>
          </a:prstGeom>
        </p:spPr>
      </p:pic>
    </p:spTree>
    <p:extLst>
      <p:ext uri="{BB962C8B-B14F-4D97-AF65-F5344CB8AC3E}">
        <p14:creationId xmlns:p14="http://schemas.microsoft.com/office/powerpoint/2010/main" val="352479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77981F9-A46A-4588-9CC1-C9D23185F708}"/>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Build the Bot in our local environment</a:t>
            </a:r>
            <a:endParaRPr sz="4400" spc="-340" dirty="0">
              <a:latin typeface="+mj-lt"/>
              <a:ea typeface="+mj-ea"/>
              <a:cs typeface="+mj-cs"/>
            </a:endParaRPr>
          </a:p>
        </p:txBody>
      </p:sp>
      <p:pic>
        <p:nvPicPr>
          <p:cNvPr id="5" name="Picture 4">
            <a:extLst>
              <a:ext uri="{FF2B5EF4-FFF2-40B4-BE49-F238E27FC236}">
                <a16:creationId xmlns:a16="http://schemas.microsoft.com/office/drawing/2014/main" id="{7A379485-E0EF-4D3B-97F1-8EFCAF1C8847}"/>
              </a:ext>
            </a:extLst>
          </p:cNvPr>
          <p:cNvPicPr>
            <a:picLocks noChangeAspect="1"/>
          </p:cNvPicPr>
          <p:nvPr/>
        </p:nvPicPr>
        <p:blipFill>
          <a:blip r:embed="rId2"/>
          <a:stretch>
            <a:fillRect/>
          </a:stretch>
        </p:blipFill>
        <p:spPr>
          <a:xfrm>
            <a:off x="4714875" y="1457324"/>
            <a:ext cx="7177241" cy="3800475"/>
          </a:xfrm>
          <a:prstGeom prst="rect">
            <a:avLst/>
          </a:prstGeom>
        </p:spPr>
      </p:pic>
      <p:sp>
        <p:nvSpPr>
          <p:cNvPr id="2" name="Rectangle 1">
            <a:extLst>
              <a:ext uri="{FF2B5EF4-FFF2-40B4-BE49-F238E27FC236}">
                <a16:creationId xmlns:a16="http://schemas.microsoft.com/office/drawing/2014/main" id="{6FD5D60D-D2D5-414A-91E9-F9A52D28C5CC}"/>
              </a:ext>
            </a:extLst>
          </p:cNvPr>
          <p:cNvSpPr/>
          <p:nvPr/>
        </p:nvSpPr>
        <p:spPr>
          <a:xfrm>
            <a:off x="166534" y="1028343"/>
            <a:ext cx="4448175" cy="4524315"/>
          </a:xfrm>
          <a:prstGeom prst="rect">
            <a:avLst/>
          </a:prstGeom>
        </p:spPr>
        <p:txBody>
          <a:bodyPr wrap="square">
            <a:spAutoFit/>
          </a:bodyPr>
          <a:lstStyle/>
          <a:p>
            <a:pPr marL="285750" indent="-285750">
              <a:buFont typeface="Wingdings" panose="05000000000000000000" pitchFamily="2" charset="2"/>
              <a:buChar char="Ø"/>
            </a:pPr>
            <a:r>
              <a:rPr lang="en-GB" b="1" dirty="0"/>
              <a:t>Download code - </a:t>
            </a:r>
            <a:r>
              <a:rPr lang="en-GB" dirty="0"/>
              <a:t>You can download the code to work on it locally.</a:t>
            </a:r>
          </a:p>
          <a:p>
            <a:endParaRPr lang="en-GB" dirty="0"/>
          </a:p>
          <a:p>
            <a:pPr marL="285750" indent="-285750">
              <a:buFont typeface="Wingdings" panose="05000000000000000000" pitchFamily="2" charset="2"/>
              <a:buChar char="Ø"/>
            </a:pPr>
            <a:r>
              <a:rPr lang="en-GB" dirty="0"/>
              <a:t>In the Bot Management section, click Build. </a:t>
            </a:r>
          </a:p>
          <a:p>
            <a:pPr marL="285750" indent="-285750">
              <a:buFont typeface="Wingdings" panose="05000000000000000000" pitchFamily="2" charset="2"/>
              <a:buChar char="Ø"/>
            </a:pPr>
            <a:r>
              <a:rPr lang="en-GB" dirty="0"/>
              <a:t>Click on Download Bot source code link in the right-pane. </a:t>
            </a:r>
          </a:p>
          <a:p>
            <a:pPr marL="285750" indent="-285750">
              <a:buFont typeface="Wingdings" panose="05000000000000000000" pitchFamily="2" charset="2"/>
              <a:buChar char="Ø"/>
            </a:pPr>
            <a:r>
              <a:rPr lang="en-GB" dirty="0"/>
              <a:t>Follow the prompts to download the code, and then unzip the folder.</a:t>
            </a:r>
          </a:p>
          <a:p>
            <a:pPr marL="285750" indent="-285750">
              <a:buFont typeface="Wingdings" panose="05000000000000000000" pitchFamily="2" charset="2"/>
              <a:buChar char="Ø"/>
            </a:pPr>
            <a:r>
              <a:rPr lang="en-GB" dirty="0"/>
              <a:t>When downloading your bot, you will be given the option to include the settings (containing the keys and secrets) for your bot in your download, which may be necessary for your bot to work.</a:t>
            </a:r>
          </a:p>
          <a:p>
            <a:pPr marL="285750" indent="-285750">
              <a:buFont typeface="Wingdings" panose="05000000000000000000" pitchFamily="2" charset="2"/>
              <a:buChar char="Ø"/>
            </a:pPr>
            <a:r>
              <a:rPr lang="en-GB" dirty="0"/>
              <a:t>If you choose Yes, the </a:t>
            </a:r>
            <a:r>
              <a:rPr lang="en-GB" i="1" dirty="0" err="1"/>
              <a:t>appsettings.json</a:t>
            </a:r>
            <a:r>
              <a:rPr lang="en-GB" i="1" dirty="0"/>
              <a:t> </a:t>
            </a:r>
            <a:r>
              <a:rPr lang="en-GB" dirty="0"/>
              <a:t>or .</a:t>
            </a:r>
            <a:r>
              <a:rPr lang="en-GB" i="1" dirty="0"/>
              <a:t>env</a:t>
            </a:r>
            <a:r>
              <a:rPr lang="en-GB" dirty="0"/>
              <a:t> file will have the keys</a:t>
            </a:r>
          </a:p>
        </p:txBody>
      </p:sp>
    </p:spTree>
    <p:extLst>
      <p:ext uri="{BB962C8B-B14F-4D97-AF65-F5344CB8AC3E}">
        <p14:creationId xmlns:p14="http://schemas.microsoft.com/office/powerpoint/2010/main" val="274034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999A9F-4432-4C02-BDCC-59E431465FAE}"/>
              </a:ext>
            </a:extLst>
          </p:cNvPr>
          <p:cNvPicPr>
            <a:picLocks noChangeAspect="1"/>
          </p:cNvPicPr>
          <p:nvPr/>
        </p:nvPicPr>
        <p:blipFill rotWithShape="1">
          <a:blip r:embed="rId3">
            <a:extLst>
              <a:ext uri="{28A0092B-C50C-407E-A947-70E740481C1C}">
                <a14:useLocalDpi xmlns:a14="http://schemas.microsoft.com/office/drawing/2010/main" val="0"/>
              </a:ext>
            </a:extLst>
          </a:blip>
          <a:srcRect t="4745" r="1" b="22745"/>
          <a:stretch/>
        </p:blipFill>
        <p:spPr>
          <a:xfrm>
            <a:off x="5878849" y="10"/>
            <a:ext cx="6313150" cy="6857989"/>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itle 3">
            <a:extLst>
              <a:ext uri="{FF2B5EF4-FFF2-40B4-BE49-F238E27FC236}">
                <a16:creationId xmlns:a16="http://schemas.microsoft.com/office/drawing/2014/main" id="{8047349F-0B8F-4D12-A39C-718C1C57DDFF}"/>
              </a:ext>
            </a:extLst>
          </p:cNvPr>
          <p:cNvSpPr>
            <a:spLocks noGrp="1"/>
          </p:cNvSpPr>
          <p:nvPr>
            <p:ph type="title" idx="4294967295"/>
          </p:nvPr>
        </p:nvSpPr>
        <p:spPr>
          <a:xfrm>
            <a:off x="0" y="365125"/>
            <a:ext cx="7788275" cy="1947863"/>
          </a:xfrm>
        </p:spPr>
        <p:txBody>
          <a:bodyPr vert="horz" lIns="91440" tIns="45720" rIns="91440" bIns="45720" rtlCol="0" anchor="ctr">
            <a:normAutofit/>
          </a:bodyPr>
          <a:lstStyle/>
          <a:p>
            <a:pPr>
              <a:lnSpc>
                <a:spcPct val="90000"/>
              </a:lnSpc>
            </a:pPr>
            <a:r>
              <a:rPr lang="en-US" sz="4400" b="1" dirty="0">
                <a:solidFill>
                  <a:srgbClr val="124548"/>
                </a:solidFill>
                <a:latin typeface="+mn-lt"/>
                <a:ea typeface="+mn-ea"/>
                <a:cs typeface="+mn-cs"/>
              </a:rPr>
              <a:t>Hi! I am Jenkins NS</a:t>
            </a:r>
            <a:endParaRPr lang="en-US" sz="2400" b="1" dirty="0">
              <a:solidFill>
                <a:srgbClr val="124548"/>
              </a:solidFill>
              <a:latin typeface="+mn-lt"/>
              <a:ea typeface="+mn-ea"/>
              <a:cs typeface="+mn-cs"/>
            </a:endParaRPr>
          </a:p>
        </p:txBody>
      </p:sp>
      <p:sp>
        <p:nvSpPr>
          <p:cNvPr id="6" name="Title 3">
            <a:extLst>
              <a:ext uri="{FF2B5EF4-FFF2-40B4-BE49-F238E27FC236}">
                <a16:creationId xmlns:a16="http://schemas.microsoft.com/office/drawing/2014/main" id="{80B959DC-4CED-4989-BC68-7961C01F9759}"/>
              </a:ext>
            </a:extLst>
          </p:cNvPr>
          <p:cNvSpPr txBox="1">
            <a:spLocks/>
          </p:cNvSpPr>
          <p:nvPr/>
        </p:nvSpPr>
        <p:spPr>
          <a:xfrm>
            <a:off x="176270" y="2073925"/>
            <a:ext cx="7788926" cy="4418950"/>
          </a:xfrm>
          <a:prstGeom prst="rect">
            <a:avLst/>
          </a:prstGeom>
        </p:spPr>
        <p:txBody>
          <a:bodyPr vert="horz" wrap="square" lIns="91440" tIns="45720" rIns="91440" bIns="45720" rtlCol="0" anchor="ctr">
            <a:normAutofit fontScale="82500" lnSpcReduction="10000"/>
          </a:bodyPr>
          <a:lstStyle>
            <a:lvl1pPr algn="l" defTabSz="914400" rtl="0" eaLnBrk="1" latinLnBrk="0" hangingPunct="1">
              <a:lnSpc>
                <a:spcPts val="3137"/>
              </a:lnSpc>
              <a:spcBef>
                <a:spcPct val="0"/>
              </a:spcBef>
              <a:buNone/>
              <a:defRPr sz="2745" strike="noStrike" kern="1200">
                <a:solidFill>
                  <a:srgbClr val="2F2F2F"/>
                </a:solidFill>
                <a:latin typeface="+mj-lt"/>
                <a:ea typeface="+mj-ea"/>
                <a:cs typeface="+mj-cs"/>
              </a:defRPr>
            </a:lvl1pPr>
          </a:lstStyle>
          <a:p>
            <a:pPr marL="342900" indent="-342900">
              <a:lnSpc>
                <a:spcPct val="140000"/>
              </a:lnSpc>
              <a:buFont typeface="Wingdings" panose="05000000000000000000" pitchFamily="2" charset="2"/>
              <a:buChar char="q"/>
            </a:pPr>
            <a:r>
              <a:rPr lang="en-US" sz="2400" b="1" dirty="0">
                <a:solidFill>
                  <a:srgbClr val="124548"/>
                </a:solidFill>
                <a:latin typeface="+mn-lt"/>
                <a:ea typeface="+mn-ea"/>
                <a:cs typeface="+mn-cs"/>
              </a:rPr>
              <a:t>SharePoint &amp; Office 365 Solution Architect</a:t>
            </a:r>
          </a:p>
          <a:p>
            <a:pPr marL="342900" indent="-342900">
              <a:lnSpc>
                <a:spcPct val="140000"/>
              </a:lnSpc>
              <a:buFont typeface="Wingdings" panose="05000000000000000000" pitchFamily="2" charset="2"/>
              <a:buChar char="q"/>
            </a:pPr>
            <a:r>
              <a:rPr lang="en-US" sz="2400" b="1" dirty="0">
                <a:solidFill>
                  <a:srgbClr val="124548"/>
                </a:solidFill>
                <a:latin typeface="+mn-lt"/>
                <a:ea typeface="+mn-ea"/>
                <a:cs typeface="+mn-cs"/>
                <a:hlinkClick r:id="rId4">
                  <a:extLst>
                    <a:ext uri="{A12FA001-AC4F-418D-AE19-62706E023703}">
                      <ahyp:hlinkClr xmlns:ahyp="http://schemas.microsoft.com/office/drawing/2018/hyperlinkcolor" val="tx"/>
                    </a:ext>
                  </a:extLst>
                </a:hlinkClick>
              </a:rPr>
              <a:t>@Cognizant</a:t>
            </a:r>
            <a:endParaRPr lang="en-US" sz="2400" b="1" dirty="0">
              <a:solidFill>
                <a:srgbClr val="124548"/>
              </a:solidFill>
              <a:latin typeface="+mn-lt"/>
              <a:ea typeface="+mn-ea"/>
              <a:cs typeface="+mn-cs"/>
            </a:endParaRPr>
          </a:p>
          <a:p>
            <a:pPr marL="342900" indent="-342900">
              <a:lnSpc>
                <a:spcPct val="140000"/>
              </a:lnSpc>
              <a:buFont typeface="Wingdings" panose="05000000000000000000" pitchFamily="2" charset="2"/>
              <a:buChar char="q"/>
            </a:pPr>
            <a:r>
              <a:rPr lang="en-US" sz="2400" b="1" dirty="0">
                <a:solidFill>
                  <a:srgbClr val="124548"/>
                </a:solidFill>
                <a:latin typeface="+mn-lt"/>
                <a:ea typeface="+mn-ea"/>
                <a:cs typeface="+mn-cs"/>
              </a:rPr>
              <a:t>International Speaker and Blogger</a:t>
            </a:r>
          </a:p>
          <a:p>
            <a:pPr marL="342900" indent="-342900">
              <a:lnSpc>
                <a:spcPct val="140000"/>
              </a:lnSpc>
              <a:buFont typeface="Wingdings" panose="05000000000000000000" pitchFamily="2" charset="2"/>
              <a:buChar char="q"/>
            </a:pPr>
            <a:r>
              <a:rPr lang="en-US" sz="2400" b="1" dirty="0">
                <a:solidFill>
                  <a:srgbClr val="124548"/>
                </a:solidFill>
                <a:latin typeface="+mn-lt"/>
                <a:ea typeface="+mn-ea"/>
                <a:cs typeface="+mn-cs"/>
                <a:hlinkClick r:id="rId5">
                  <a:extLst>
                    <a:ext uri="{A12FA001-AC4F-418D-AE19-62706E023703}">
                      <ahyp:hlinkClr xmlns:ahyp="http://schemas.microsoft.com/office/drawing/2018/hyperlinkcolor" val="tx"/>
                    </a:ext>
                  </a:extLst>
                </a:hlinkClick>
              </a:rPr>
              <a:t>jenkinsns@gmail.com</a:t>
            </a:r>
            <a:endParaRPr lang="en-US" sz="2400" b="1" dirty="0">
              <a:solidFill>
                <a:srgbClr val="124548"/>
              </a:solidFill>
              <a:latin typeface="+mn-lt"/>
              <a:ea typeface="+mn-ea"/>
              <a:cs typeface="+mn-cs"/>
            </a:endParaRPr>
          </a:p>
          <a:p>
            <a:pPr marL="342900" indent="-342900">
              <a:lnSpc>
                <a:spcPct val="140000"/>
              </a:lnSpc>
              <a:buFont typeface="Wingdings" panose="05000000000000000000" pitchFamily="2" charset="2"/>
              <a:buChar char="q"/>
            </a:pPr>
            <a:r>
              <a:rPr lang="en-US" sz="2400" dirty="0">
                <a:solidFill>
                  <a:srgbClr val="124548"/>
                </a:solidFill>
                <a:hlinkClick r:id="rId6">
                  <a:extLst>
                    <a:ext uri="{A12FA001-AC4F-418D-AE19-62706E023703}">
                      <ahyp:hlinkClr xmlns:ahyp="http://schemas.microsoft.com/office/drawing/2018/hyperlinkcolor" val="tx"/>
                    </a:ext>
                  </a:extLst>
                </a:hlinkClick>
              </a:rPr>
              <a:t>@</a:t>
            </a:r>
            <a:r>
              <a:rPr lang="en-US" sz="2400" dirty="0" err="1">
                <a:solidFill>
                  <a:srgbClr val="124548"/>
                </a:solidFill>
                <a:hlinkClick r:id="rId6">
                  <a:extLst>
                    <a:ext uri="{A12FA001-AC4F-418D-AE19-62706E023703}">
                      <ahyp:hlinkClr xmlns:ahyp="http://schemas.microsoft.com/office/drawing/2018/hyperlinkcolor" val="tx"/>
                    </a:ext>
                  </a:extLst>
                </a:hlinkClick>
              </a:rPr>
              <a:t>jenkinsns</a:t>
            </a:r>
            <a:r>
              <a:rPr lang="en-US" sz="2400" dirty="0">
                <a:solidFill>
                  <a:srgbClr val="124548"/>
                </a:solidFill>
                <a:hlinkClick r:id="rId6">
                  <a:extLst>
                    <a:ext uri="{A12FA001-AC4F-418D-AE19-62706E023703}">
                      <ahyp:hlinkClr xmlns:ahyp="http://schemas.microsoft.com/office/drawing/2018/hyperlinkcolor" val="tx"/>
                    </a:ext>
                  </a:extLst>
                </a:hlinkClick>
              </a:rPr>
              <a:t> </a:t>
            </a:r>
            <a:endParaRPr lang="en-US" sz="2400" dirty="0">
              <a:solidFill>
                <a:srgbClr val="124548"/>
              </a:solidFill>
            </a:endParaRPr>
          </a:p>
          <a:p>
            <a:pPr marL="342900" indent="-342900">
              <a:lnSpc>
                <a:spcPct val="140000"/>
              </a:lnSpc>
              <a:buFont typeface="Wingdings" panose="05000000000000000000" pitchFamily="2" charset="2"/>
              <a:buChar char="q"/>
            </a:pPr>
            <a:r>
              <a:rPr lang="en-US" sz="2400" b="1" dirty="0">
                <a:solidFill>
                  <a:srgbClr val="124548"/>
                </a:solidFill>
                <a:latin typeface="+mn-lt"/>
                <a:ea typeface="+mn-ea"/>
                <a:cs typeface="+mn-cs"/>
              </a:rPr>
              <a:t>Blog</a:t>
            </a:r>
            <a:r>
              <a:rPr lang="en-US" sz="2400" b="1" dirty="0">
                <a:solidFill>
                  <a:srgbClr val="124548"/>
                </a:solidFill>
              </a:rPr>
              <a:t> : </a:t>
            </a:r>
            <a:r>
              <a:rPr lang="en-US" sz="2400" dirty="0">
                <a:solidFill>
                  <a:srgbClr val="124548"/>
                </a:solidFill>
                <a:hlinkClick r:id="rId7">
                  <a:extLst>
                    <a:ext uri="{A12FA001-AC4F-418D-AE19-62706E023703}">
                      <ahyp:hlinkClr xmlns:ahyp="http://schemas.microsoft.com/office/drawing/2018/hyperlinkcolor" val="tx"/>
                    </a:ext>
                  </a:extLst>
                </a:hlinkClick>
              </a:rPr>
              <a:t>http://www.Jenkinsblogs.com</a:t>
            </a:r>
            <a:endParaRPr lang="en-US" sz="2400" dirty="0">
              <a:solidFill>
                <a:srgbClr val="124548"/>
              </a:solidFill>
            </a:endParaRPr>
          </a:p>
          <a:p>
            <a:pPr marL="342900" indent="-342900">
              <a:lnSpc>
                <a:spcPct val="140000"/>
              </a:lnSpc>
              <a:buFont typeface="Wingdings" panose="05000000000000000000" pitchFamily="2" charset="2"/>
              <a:buChar char="q"/>
            </a:pPr>
            <a:r>
              <a:rPr lang="en-GB" sz="2400" b="1" dirty="0">
                <a:solidFill>
                  <a:srgbClr val="124548"/>
                </a:solidFill>
                <a:latin typeface="+mn-lt"/>
                <a:ea typeface="+mn-ea"/>
                <a:cs typeface="+mn-cs"/>
              </a:rPr>
              <a:t>Facebook</a:t>
            </a:r>
            <a:r>
              <a:rPr lang="en-GB" sz="2400" b="1" dirty="0">
                <a:solidFill>
                  <a:srgbClr val="124548"/>
                </a:solidFill>
              </a:rPr>
              <a:t> </a:t>
            </a:r>
            <a:r>
              <a:rPr lang="en-GB" sz="2400" b="1" dirty="0">
                <a:solidFill>
                  <a:srgbClr val="124548"/>
                </a:solidFill>
                <a:latin typeface="+mn-lt"/>
                <a:ea typeface="+mn-ea"/>
                <a:cs typeface="+mn-cs"/>
              </a:rPr>
              <a:t>Page</a:t>
            </a:r>
            <a:r>
              <a:rPr lang="en-GB" sz="2400" b="1" dirty="0">
                <a:solidFill>
                  <a:srgbClr val="124548"/>
                </a:solidFill>
              </a:rPr>
              <a:t> : </a:t>
            </a:r>
            <a:r>
              <a:rPr lang="en-GB" sz="2400" dirty="0">
                <a:solidFill>
                  <a:srgbClr val="124548"/>
                </a:solidFill>
                <a:hlinkClick r:id="rId8">
                  <a:extLst>
                    <a:ext uri="{A12FA001-AC4F-418D-AE19-62706E023703}">
                      <ahyp:hlinkClr xmlns:ahyp="http://schemas.microsoft.com/office/drawing/2018/hyperlinkcolor" val="tx"/>
                    </a:ext>
                  </a:extLst>
                </a:hlinkClick>
              </a:rPr>
              <a:t>https://www.facebook.com/spfxinfo/</a:t>
            </a:r>
            <a:r>
              <a:rPr lang="en-GB" sz="2400" dirty="0">
                <a:solidFill>
                  <a:srgbClr val="124548"/>
                </a:solidFill>
              </a:rPr>
              <a:t> </a:t>
            </a:r>
          </a:p>
          <a:p>
            <a:pPr marL="342900" indent="-342900">
              <a:lnSpc>
                <a:spcPct val="140000"/>
              </a:lnSpc>
              <a:buFont typeface="Wingdings" panose="05000000000000000000" pitchFamily="2" charset="2"/>
              <a:buChar char="q"/>
            </a:pPr>
            <a:r>
              <a:rPr lang="en-GB" sz="2400" b="1" dirty="0" err="1">
                <a:solidFill>
                  <a:srgbClr val="124548"/>
                </a:solidFill>
                <a:latin typeface="+mn-lt"/>
                <a:ea typeface="+mn-ea"/>
                <a:cs typeface="+mn-cs"/>
              </a:rPr>
              <a:t>Github</a:t>
            </a:r>
            <a:r>
              <a:rPr lang="en-GB" sz="2400" dirty="0">
                <a:solidFill>
                  <a:srgbClr val="124548"/>
                </a:solidFill>
              </a:rPr>
              <a:t> : </a:t>
            </a:r>
            <a:r>
              <a:rPr lang="en-GB" sz="2400" dirty="0">
                <a:solidFill>
                  <a:srgbClr val="124548"/>
                </a:solidFill>
                <a:hlinkClick r:id="rId9">
                  <a:extLst>
                    <a:ext uri="{A12FA001-AC4F-418D-AE19-62706E023703}">
                      <ahyp:hlinkClr xmlns:ahyp="http://schemas.microsoft.com/office/drawing/2018/hyperlinkcolor" val="tx"/>
                    </a:ext>
                  </a:extLst>
                </a:hlinkClick>
              </a:rPr>
              <a:t>https://github.com/jenkinsns</a:t>
            </a:r>
            <a:r>
              <a:rPr lang="en-GB" sz="2400" dirty="0">
                <a:solidFill>
                  <a:srgbClr val="124548"/>
                </a:solidFill>
              </a:rPr>
              <a:t> </a:t>
            </a:r>
            <a:r>
              <a:rPr lang="en-US" sz="2400" dirty="0">
                <a:solidFill>
                  <a:srgbClr val="124548"/>
                </a:solidFill>
              </a:rPr>
              <a:t>  </a:t>
            </a:r>
            <a:br>
              <a:rPr lang="en-US" sz="2400" dirty="0">
                <a:solidFill>
                  <a:srgbClr val="124548"/>
                </a:solidFill>
              </a:rPr>
            </a:br>
            <a:br>
              <a:rPr lang="en-US" sz="2400" b="1" dirty="0">
                <a:solidFill>
                  <a:srgbClr val="124548"/>
                </a:solidFill>
                <a:latin typeface="+mn-lt"/>
                <a:ea typeface="+mn-ea"/>
                <a:cs typeface="+mn-cs"/>
              </a:rPr>
            </a:br>
            <a:br>
              <a:rPr lang="en-US" sz="2400" b="1" dirty="0">
                <a:solidFill>
                  <a:srgbClr val="124548"/>
                </a:solidFill>
                <a:latin typeface="+mn-lt"/>
                <a:ea typeface="+mn-ea"/>
                <a:cs typeface="+mn-cs"/>
              </a:rPr>
            </a:br>
            <a:endParaRPr lang="en-US" sz="2400" b="1" dirty="0">
              <a:solidFill>
                <a:srgbClr val="124548"/>
              </a:solidFill>
              <a:latin typeface="+mn-lt"/>
              <a:ea typeface="+mn-ea"/>
              <a:cs typeface="+mn-cs"/>
            </a:endParaRPr>
          </a:p>
        </p:txBody>
      </p:sp>
      <p:pic>
        <p:nvPicPr>
          <p:cNvPr id="3" name="Picture 2">
            <a:extLst>
              <a:ext uri="{FF2B5EF4-FFF2-40B4-BE49-F238E27FC236}">
                <a16:creationId xmlns:a16="http://schemas.microsoft.com/office/drawing/2014/main" id="{5FA60225-D1EB-40B6-AF99-A8FF6825F29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3800" y="3771074"/>
            <a:ext cx="280479" cy="279018"/>
          </a:xfrm>
          <a:prstGeom prst="rect">
            <a:avLst/>
          </a:prstGeom>
        </p:spPr>
      </p:pic>
      <p:pic>
        <p:nvPicPr>
          <p:cNvPr id="8" name="Picture 4" descr="https://global.azurebootcamp.net/wp-content/uploads/2018/09/logo-2019-762x677.png">
            <a:extLst>
              <a:ext uri="{FF2B5EF4-FFF2-40B4-BE49-F238E27FC236}">
                <a16:creationId xmlns:a16="http://schemas.microsoft.com/office/drawing/2014/main" id="{EA3AC896-E8BE-4513-98F4-446C9A8BE6A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59255" y="5939250"/>
            <a:ext cx="1032745" cy="91875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texto 1">
            <a:extLst>
              <a:ext uri="{FF2B5EF4-FFF2-40B4-BE49-F238E27FC236}">
                <a16:creationId xmlns:a16="http://schemas.microsoft.com/office/drawing/2014/main" id="{3DD3B25E-D19B-4557-8440-15A1571C7B59}"/>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149031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F5F700B-5E20-4F90-AE31-98B836E65854}"/>
              </a:ext>
            </a:extLst>
          </p:cNvPr>
          <p:cNvSpPr txBox="1"/>
          <p:nvPr/>
        </p:nvSpPr>
        <p:spPr>
          <a:xfrm>
            <a:off x="104774" y="-2464"/>
            <a:ext cx="1208722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a:latin typeface="+mj-lt"/>
                <a:ea typeface="+mj-ea"/>
                <a:cs typeface="+mj-cs"/>
              </a:rPr>
              <a:t>Publishing Channels</a:t>
            </a:r>
            <a:endParaRPr lang="en-GB" sz="4400" spc="-340" dirty="0">
              <a:latin typeface="+mj-lt"/>
              <a:ea typeface="+mj-ea"/>
              <a:cs typeface="+mj-cs"/>
            </a:endParaRPr>
          </a:p>
        </p:txBody>
      </p:sp>
      <p:pic>
        <p:nvPicPr>
          <p:cNvPr id="5" name="Picture 4">
            <a:extLst>
              <a:ext uri="{FF2B5EF4-FFF2-40B4-BE49-F238E27FC236}">
                <a16:creationId xmlns:a16="http://schemas.microsoft.com/office/drawing/2014/main" id="{57D77547-2A0B-41B9-9AE8-0CF109C471E6}"/>
              </a:ext>
            </a:extLst>
          </p:cNvPr>
          <p:cNvPicPr>
            <a:picLocks noChangeAspect="1"/>
          </p:cNvPicPr>
          <p:nvPr/>
        </p:nvPicPr>
        <p:blipFill>
          <a:blip r:embed="rId2"/>
          <a:stretch>
            <a:fillRect/>
          </a:stretch>
        </p:blipFill>
        <p:spPr>
          <a:xfrm>
            <a:off x="209551" y="917708"/>
            <a:ext cx="6631174" cy="3139942"/>
          </a:xfrm>
          <a:prstGeom prst="rect">
            <a:avLst/>
          </a:prstGeom>
        </p:spPr>
        <p:style>
          <a:lnRef idx="0">
            <a:schemeClr val="accent1"/>
          </a:lnRef>
          <a:fillRef idx="3">
            <a:schemeClr val="accent1"/>
          </a:fillRef>
          <a:effectRef idx="3">
            <a:schemeClr val="accent1"/>
          </a:effectRef>
          <a:fontRef idx="minor">
            <a:schemeClr val="lt1"/>
          </a:fontRef>
        </p:style>
      </p:pic>
      <p:pic>
        <p:nvPicPr>
          <p:cNvPr id="6" name="Picture 5">
            <a:extLst>
              <a:ext uri="{FF2B5EF4-FFF2-40B4-BE49-F238E27FC236}">
                <a16:creationId xmlns:a16="http://schemas.microsoft.com/office/drawing/2014/main" id="{07342287-20C1-4DEA-BADE-6BF6F0A01D6E}"/>
              </a:ext>
            </a:extLst>
          </p:cNvPr>
          <p:cNvPicPr>
            <a:picLocks noChangeAspect="1"/>
          </p:cNvPicPr>
          <p:nvPr/>
        </p:nvPicPr>
        <p:blipFill>
          <a:blip r:embed="rId3"/>
          <a:stretch>
            <a:fillRect/>
          </a:stretch>
        </p:blipFill>
        <p:spPr>
          <a:xfrm>
            <a:off x="7221725" y="1298708"/>
            <a:ext cx="4097205" cy="4005262"/>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476056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61;p14">
            <a:extLst>
              <a:ext uri="{FF2B5EF4-FFF2-40B4-BE49-F238E27FC236}">
                <a16:creationId xmlns:a16="http://schemas.microsoft.com/office/drawing/2014/main" id="{4F4D2BD8-6BE2-426A-AC4A-61BF72A60B84}"/>
              </a:ext>
            </a:extLst>
          </p:cNvPr>
          <p:cNvSpPr txBox="1"/>
          <p:nvPr/>
        </p:nvSpPr>
        <p:spPr>
          <a:xfrm>
            <a:off x="0" y="-38102"/>
            <a:ext cx="12192000" cy="553619"/>
          </a:xfrm>
          <a:prstGeom prst="rect">
            <a:avLst/>
          </a:prstGeom>
          <a:noFill/>
          <a:ln>
            <a:noFill/>
          </a:ln>
        </p:spPr>
        <p:txBody>
          <a:bodyPr spcFirstLastPara="1" wrap="square" lIns="121900" tIns="121900" rIns="121900" bIns="121900" anchor="t" anchorCtr="0">
            <a:noAutofit/>
          </a:bodyPr>
          <a:lstStyle/>
          <a:p>
            <a:r>
              <a:rPr lang="en-US" sz="3200" dirty="0">
                <a:solidFill>
                  <a:srgbClr val="124548"/>
                </a:solidFill>
              </a:rPr>
              <a:t>Resources to Learn</a:t>
            </a:r>
            <a:endParaRPr lang="en-IN" sz="3200" dirty="0">
              <a:solidFill>
                <a:srgbClr val="124548"/>
              </a:solidFill>
              <a:latin typeface="Sylfaen" panose="010A0502050306030303" pitchFamily="18" charset="0"/>
            </a:endParaRPr>
          </a:p>
        </p:txBody>
      </p:sp>
      <p:pic>
        <p:nvPicPr>
          <p:cNvPr id="4" name="Picture 3">
            <a:extLst>
              <a:ext uri="{FF2B5EF4-FFF2-40B4-BE49-F238E27FC236}">
                <a16:creationId xmlns:a16="http://schemas.microsoft.com/office/drawing/2014/main" id="{A5877396-92EC-4E4A-9958-EC024367EB92}"/>
              </a:ext>
            </a:extLst>
          </p:cNvPr>
          <p:cNvPicPr>
            <a:picLocks noChangeAspect="1"/>
          </p:cNvPicPr>
          <p:nvPr/>
        </p:nvPicPr>
        <p:blipFill>
          <a:blip r:embed="rId3"/>
          <a:stretch>
            <a:fillRect/>
          </a:stretch>
        </p:blipFill>
        <p:spPr>
          <a:xfrm>
            <a:off x="410542" y="1536337"/>
            <a:ext cx="5356805" cy="2507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6" name="TextBox 5">
            <a:extLst>
              <a:ext uri="{FF2B5EF4-FFF2-40B4-BE49-F238E27FC236}">
                <a16:creationId xmlns:a16="http://schemas.microsoft.com/office/drawing/2014/main" id="{0226F5B0-7685-4959-95E7-6115B4ED06A1}"/>
              </a:ext>
            </a:extLst>
          </p:cNvPr>
          <p:cNvSpPr txBox="1"/>
          <p:nvPr/>
        </p:nvSpPr>
        <p:spPr>
          <a:xfrm>
            <a:off x="216354" y="867418"/>
            <a:ext cx="5445100" cy="514756"/>
          </a:xfrm>
          <a:prstGeom prst="rect">
            <a:avLst/>
          </a:prstGeom>
          <a:noFill/>
        </p:spPr>
        <p:txBody>
          <a:bodyPr wrap="square" rtlCol="0">
            <a:spAutoFit/>
          </a:bodyPr>
          <a:lstStyle/>
          <a:p>
            <a:pPr defTabSz="914262">
              <a:defRPr/>
            </a:pPr>
            <a:r>
              <a:rPr lang="en-US" sz="2745" dirty="0">
                <a:solidFill>
                  <a:srgbClr val="353535"/>
                </a:solidFill>
                <a:latin typeface="Segoe UI Semilight"/>
                <a:hlinkClick r:id="rId4"/>
              </a:rPr>
              <a:t>https://aka.ms/SuccessWithTeams</a:t>
            </a:r>
            <a:endParaRPr lang="en-US" sz="2745" dirty="0">
              <a:solidFill>
                <a:srgbClr val="353535"/>
              </a:solidFill>
              <a:latin typeface="Segoe UI Semilight"/>
            </a:endParaRPr>
          </a:p>
        </p:txBody>
      </p:sp>
      <p:pic>
        <p:nvPicPr>
          <p:cNvPr id="7" name="Picture 6">
            <a:extLst>
              <a:ext uri="{FF2B5EF4-FFF2-40B4-BE49-F238E27FC236}">
                <a16:creationId xmlns:a16="http://schemas.microsoft.com/office/drawing/2014/main" id="{76017A9F-F08B-47C4-A40C-D01140D354DC}"/>
              </a:ext>
            </a:extLst>
          </p:cNvPr>
          <p:cNvPicPr>
            <a:picLocks noChangeAspect="1"/>
          </p:cNvPicPr>
          <p:nvPr/>
        </p:nvPicPr>
        <p:blipFill rotWithShape="1">
          <a:blip r:embed="rId5"/>
          <a:srcRect t="3477"/>
          <a:stretch/>
        </p:blipFill>
        <p:spPr>
          <a:xfrm>
            <a:off x="6289853" y="1532995"/>
            <a:ext cx="5610367" cy="2507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8" name="TextBox 7">
            <a:extLst>
              <a:ext uri="{FF2B5EF4-FFF2-40B4-BE49-F238E27FC236}">
                <a16:creationId xmlns:a16="http://schemas.microsoft.com/office/drawing/2014/main" id="{74259CDE-47AC-4922-922A-7BFB945D4D2B}"/>
              </a:ext>
            </a:extLst>
          </p:cNvPr>
          <p:cNvSpPr txBox="1"/>
          <p:nvPr/>
        </p:nvSpPr>
        <p:spPr>
          <a:xfrm>
            <a:off x="6183959" y="867419"/>
            <a:ext cx="5445100" cy="514756"/>
          </a:xfrm>
          <a:prstGeom prst="rect">
            <a:avLst/>
          </a:prstGeom>
          <a:noFill/>
        </p:spPr>
        <p:txBody>
          <a:bodyPr wrap="square" rtlCol="0">
            <a:spAutoFit/>
          </a:bodyPr>
          <a:lstStyle/>
          <a:p>
            <a:pPr defTabSz="914262">
              <a:defRPr/>
            </a:pPr>
            <a:r>
              <a:rPr lang="en-US" sz="2745" dirty="0">
                <a:solidFill>
                  <a:srgbClr val="353535"/>
                </a:solidFill>
                <a:latin typeface="Segoe UI Semilight"/>
                <a:hlinkClick r:id="rId6"/>
              </a:rPr>
              <a:t>https://FastTrack.microsoft.com</a:t>
            </a:r>
            <a:r>
              <a:rPr lang="en-US" sz="1600" dirty="0">
                <a:solidFill>
                  <a:srgbClr val="FFFFFF"/>
                </a:solidFill>
                <a:latin typeface="Segoe UI Semilight"/>
              </a:rPr>
              <a:t>with</a:t>
            </a:r>
          </a:p>
        </p:txBody>
      </p:sp>
      <p:graphicFrame>
        <p:nvGraphicFramePr>
          <p:cNvPr id="41" name="Table 40">
            <a:extLst>
              <a:ext uri="{FF2B5EF4-FFF2-40B4-BE49-F238E27FC236}">
                <a16:creationId xmlns:a16="http://schemas.microsoft.com/office/drawing/2014/main" id="{48331ED0-C187-40E2-85ED-892505FA4790}"/>
              </a:ext>
            </a:extLst>
          </p:cNvPr>
          <p:cNvGraphicFramePr>
            <a:graphicFrameLocks noGrp="1"/>
          </p:cNvGraphicFramePr>
          <p:nvPr>
            <p:extLst>
              <p:ext uri="{D42A27DB-BD31-4B8C-83A1-F6EECF244321}">
                <p14:modId xmlns:p14="http://schemas.microsoft.com/office/powerpoint/2010/main" val="2865943526"/>
              </p:ext>
            </p:extLst>
          </p:nvPr>
        </p:nvGraphicFramePr>
        <p:xfrm>
          <a:off x="2580875" y="4356864"/>
          <a:ext cx="6889548" cy="1799546"/>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2147136">
                  <a:extLst>
                    <a:ext uri="{9D8B030D-6E8A-4147-A177-3AD203B41FA5}">
                      <a16:colId xmlns:a16="http://schemas.microsoft.com/office/drawing/2014/main" val="1668019161"/>
                    </a:ext>
                  </a:extLst>
                </a:gridCol>
                <a:gridCol w="4742412">
                  <a:extLst>
                    <a:ext uri="{9D8B030D-6E8A-4147-A177-3AD203B41FA5}">
                      <a16:colId xmlns:a16="http://schemas.microsoft.com/office/drawing/2014/main" val="2982372635"/>
                    </a:ext>
                  </a:extLst>
                </a:gridCol>
              </a:tblGrid>
              <a:tr h="367245">
                <a:tc>
                  <a:txBody>
                    <a:bodyPr/>
                    <a:lstStyle/>
                    <a:p>
                      <a:r>
                        <a:rPr lang="en-US" sz="1300" dirty="0">
                          <a:solidFill>
                            <a:schemeClr val="bg1"/>
                          </a:solidFill>
                        </a:rPr>
                        <a:t>Resource</a:t>
                      </a:r>
                    </a:p>
                  </a:txBody>
                  <a:tcPr marL="91413" marR="91413" marT="45707" marB="4570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solidFill>
                      <a:srgbClr val="007A7F"/>
                    </a:solidFill>
                  </a:tcPr>
                </a:tc>
                <a:tc>
                  <a:txBody>
                    <a:bodyPr/>
                    <a:lstStyle/>
                    <a:p>
                      <a:r>
                        <a:rPr lang="en-US" sz="1300" dirty="0">
                          <a:solidFill>
                            <a:schemeClr val="bg1"/>
                          </a:solidFill>
                        </a:rPr>
                        <a:t>Link</a:t>
                      </a:r>
                    </a:p>
                  </a:txBody>
                  <a:tcPr marL="91413" marR="91413" marT="45707" marB="4570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solidFill>
                      <a:srgbClr val="007A7F"/>
                    </a:solidFill>
                  </a:tcPr>
                </a:tc>
                <a:extLst>
                  <a:ext uri="{0D108BD9-81ED-4DB2-BD59-A6C34878D82A}">
                    <a16:rowId xmlns:a16="http://schemas.microsoft.com/office/drawing/2014/main" val="1398436435"/>
                  </a:ext>
                </a:extLst>
              </a:tr>
              <a:tr h="304743">
                <a:tc>
                  <a:txBody>
                    <a:bodyPr/>
                    <a:lstStyle/>
                    <a:p>
                      <a:pPr marL="0" marR="0" lvl="0" indent="0" algn="l" defTabSz="901901"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dirty="0">
                          <a:ln>
                            <a:noFill/>
                          </a:ln>
                          <a:solidFill>
                            <a:schemeClr val="bg1"/>
                          </a:solidFill>
                          <a:effectLst/>
                          <a:uLnTx/>
                          <a:uFillTx/>
                        </a:rPr>
                        <a:t>Office Blog</a:t>
                      </a:r>
                      <a:endParaRPr kumimoji="0" lang="en-US" sz="1300" b="0" i="0" u="none" strike="noStrike" kern="1200" cap="none" spc="0" normalizeH="0" baseline="0" noProof="0" dirty="0">
                        <a:ln>
                          <a:noFill/>
                        </a:ln>
                        <a:solidFill>
                          <a:schemeClr val="bg1"/>
                        </a:solidFill>
                        <a:effectLst/>
                        <a:uLnTx/>
                        <a:uFillTx/>
                        <a:latin typeface="+mn-lt"/>
                        <a:ea typeface="+mn-ea"/>
                        <a:cs typeface="+mn-cs"/>
                      </a:endParaRP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tc>
                  <a:txBody>
                    <a:bodyPr/>
                    <a:lstStyle/>
                    <a:p>
                      <a:pPr marL="0" marR="0" lvl="0" indent="0" algn="l" defTabSz="901901"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dirty="0">
                          <a:ln>
                            <a:noFill/>
                          </a:ln>
                          <a:solidFill>
                            <a:schemeClr val="bg1"/>
                          </a:solidFill>
                          <a:effectLst/>
                          <a:uLnTx/>
                          <a:uFillTx/>
                          <a:hlinkClick r:id="rId7">
                            <a:extLst>
                              <a:ext uri="{A12FA001-AC4F-418D-AE19-62706E023703}">
                                <ahyp:hlinkClr xmlns:ahyp="http://schemas.microsoft.com/office/drawing/2018/hyperlinkcolor" val="tx"/>
                              </a:ext>
                            </a:extLst>
                          </a:hlinkClick>
                        </a:rPr>
                        <a:t>https://aka.ms/OfficeBlog</a:t>
                      </a:r>
                      <a:endParaRPr kumimoji="0" lang="en-US" sz="1300" u="none" strike="noStrike" kern="1200" cap="none" spc="0" normalizeH="0" baseline="0" noProof="0" dirty="0">
                        <a:ln>
                          <a:noFill/>
                        </a:ln>
                        <a:solidFill>
                          <a:schemeClr val="bg1"/>
                        </a:solidFill>
                        <a:effectLst/>
                        <a:uLnTx/>
                        <a:uFillTx/>
                      </a:endParaRP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extLst>
                  <a:ext uri="{0D108BD9-81ED-4DB2-BD59-A6C34878D82A}">
                    <a16:rowId xmlns:a16="http://schemas.microsoft.com/office/drawing/2014/main" val="1496355145"/>
                  </a:ext>
                </a:extLst>
              </a:tr>
              <a:tr h="304743">
                <a:tc>
                  <a:txBody>
                    <a:bodyPr/>
                    <a:lstStyle/>
                    <a:p>
                      <a:pPr marL="0" marR="0" lvl="0" indent="0" algn="l" defTabSz="901901" rtl="0" eaLnBrk="1" fontAlgn="auto" latinLnBrk="0" hangingPunct="1">
                        <a:lnSpc>
                          <a:spcPct val="100000"/>
                        </a:lnSpc>
                        <a:spcBef>
                          <a:spcPts val="0"/>
                        </a:spcBef>
                        <a:spcAft>
                          <a:spcPts val="0"/>
                        </a:spcAft>
                        <a:buClrTx/>
                        <a:buSzTx/>
                        <a:buFontTx/>
                        <a:buNone/>
                        <a:tabLst/>
                        <a:defRPr/>
                      </a:pPr>
                      <a:r>
                        <a:rPr lang="en-US" sz="1300">
                          <a:solidFill>
                            <a:schemeClr val="bg1"/>
                          </a:solidFill>
                        </a:rPr>
                        <a:t>Office Roadmap</a:t>
                      </a: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tc>
                  <a:txBody>
                    <a:bodyPr/>
                    <a:lstStyle/>
                    <a:p>
                      <a:pPr marL="0" marR="0" lvl="0" indent="0" algn="l" defTabSz="901901" rtl="0" eaLnBrk="1" fontAlgn="auto" latinLnBrk="0" hangingPunct="1">
                        <a:lnSpc>
                          <a:spcPct val="100000"/>
                        </a:lnSpc>
                        <a:spcBef>
                          <a:spcPts val="0"/>
                        </a:spcBef>
                        <a:spcAft>
                          <a:spcPts val="0"/>
                        </a:spcAft>
                        <a:buClrTx/>
                        <a:buSzTx/>
                        <a:buFontTx/>
                        <a:buNone/>
                        <a:tabLst/>
                        <a:defRPr/>
                      </a:pPr>
                      <a:r>
                        <a:rPr lang="en-US" sz="1300" dirty="0">
                          <a:solidFill>
                            <a:schemeClr val="bg1"/>
                          </a:solidFill>
                          <a:hlinkClick r:id="rId8">
                            <a:extLst>
                              <a:ext uri="{A12FA001-AC4F-418D-AE19-62706E023703}">
                                <ahyp:hlinkClr xmlns:ahyp="http://schemas.microsoft.com/office/drawing/2018/hyperlinkcolor" val="tx"/>
                              </a:ext>
                            </a:extLst>
                          </a:hlinkClick>
                        </a:rPr>
                        <a:t>https://aka.ms/OfficeRoadmap</a:t>
                      </a:r>
                      <a:r>
                        <a:rPr lang="en-US" sz="1300" dirty="0">
                          <a:solidFill>
                            <a:schemeClr val="bg1"/>
                          </a:solidFill>
                        </a:rPr>
                        <a:t>  </a:t>
                      </a: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extLst>
                  <a:ext uri="{0D108BD9-81ED-4DB2-BD59-A6C34878D82A}">
                    <a16:rowId xmlns:a16="http://schemas.microsoft.com/office/drawing/2014/main" val="1679334608"/>
                  </a:ext>
                </a:extLst>
              </a:tr>
              <a:tr h="518072">
                <a:tc>
                  <a:txBody>
                    <a:bodyPr/>
                    <a:lstStyle/>
                    <a:p>
                      <a:pPr>
                        <a:buNone/>
                      </a:pPr>
                      <a:r>
                        <a:rPr lang="en-US" sz="1300" dirty="0">
                          <a:solidFill>
                            <a:schemeClr val="bg1"/>
                          </a:solidFill>
                        </a:rPr>
                        <a:t>Product Help</a:t>
                      </a:r>
                    </a:p>
                    <a:p>
                      <a:pPr lvl="0">
                        <a:buNone/>
                      </a:pPr>
                      <a:r>
                        <a:rPr lang="en-US" sz="1300" dirty="0">
                          <a:solidFill>
                            <a:schemeClr val="bg1"/>
                          </a:solidFill>
                        </a:rPr>
                        <a:t>Known Issues List</a:t>
                      </a: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solidFill>
                            <a:schemeClr val="bg1"/>
                          </a:solidFill>
                          <a:hlinkClick r:id="rId9">
                            <a:extLst>
                              <a:ext uri="{A12FA001-AC4F-418D-AE19-62706E023703}">
                                <ahyp:hlinkClr xmlns:ahyp="http://schemas.microsoft.com/office/drawing/2018/hyperlinkcolor" val="tx"/>
                              </a:ext>
                            </a:extLst>
                          </a:hlinkClick>
                        </a:rPr>
                        <a:t>https://aka.ms/TeamsSupport</a:t>
                      </a:r>
                      <a:r>
                        <a:rPr lang="en-US" sz="1300" dirty="0">
                          <a:solidFill>
                            <a:schemeClr val="bg1"/>
                          </a:solidFill>
                        </a:rPr>
                        <a:t> </a:t>
                      </a:r>
                      <a:endParaRPr lang="en-US" sz="1700" dirty="0">
                        <a:solidFill>
                          <a:schemeClr val="bg1"/>
                        </a:solidFill>
                      </a:endParaRPr>
                    </a:p>
                    <a:p>
                      <a:pPr marL="0" marR="0" lvl="0" indent="0" algn="l" defTabSz="932742" eaLnBrk="1" fontAlgn="auto" latinLnBrk="0" hangingPunct="1">
                        <a:lnSpc>
                          <a:spcPct val="100000"/>
                        </a:lnSpc>
                        <a:spcBef>
                          <a:spcPts val="0"/>
                        </a:spcBef>
                        <a:spcAft>
                          <a:spcPts val="0"/>
                        </a:spcAft>
                        <a:buClrTx/>
                        <a:buSzTx/>
                        <a:buFontTx/>
                        <a:buNone/>
                        <a:tabLst/>
                        <a:defRPr/>
                      </a:pPr>
                      <a:r>
                        <a:rPr lang="en-US" sz="1300" dirty="0">
                          <a:solidFill>
                            <a:schemeClr val="bg1"/>
                          </a:solidFill>
                          <a:hlinkClick r:id="rId10">
                            <a:extLst>
                              <a:ext uri="{A12FA001-AC4F-418D-AE19-62706E023703}">
                                <ahyp:hlinkClr xmlns:ahyp="http://schemas.microsoft.com/office/drawing/2018/hyperlinkcolor" val="tx"/>
                              </a:ext>
                            </a:extLst>
                          </a:hlinkClick>
                        </a:rPr>
                        <a:t>https://aka.ms/TeamsKnownIssues</a:t>
                      </a:r>
                      <a:endParaRPr lang="en-US" sz="1300" dirty="0">
                        <a:solidFill>
                          <a:schemeClr val="bg1"/>
                        </a:solidFill>
                      </a:endParaRP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extLst>
                  <a:ext uri="{0D108BD9-81ED-4DB2-BD59-A6C34878D82A}">
                    <a16:rowId xmlns:a16="http://schemas.microsoft.com/office/drawing/2014/main" val="1104422238"/>
                  </a:ext>
                </a:extLst>
              </a:tr>
              <a:tr h="304743">
                <a:tc>
                  <a:txBody>
                    <a:bodyPr/>
                    <a:lstStyle/>
                    <a:p>
                      <a:pPr lvl="0"/>
                      <a:r>
                        <a:rPr lang="en-US" sz="1300">
                          <a:solidFill>
                            <a:schemeClr val="bg1"/>
                          </a:solidFill>
                        </a:rPr>
                        <a:t>Team Developer Hub</a:t>
                      </a: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tc>
                  <a:txBody>
                    <a:bodyPr/>
                    <a:lstStyle/>
                    <a:p>
                      <a:r>
                        <a:rPr lang="en-US" sz="1300" dirty="0">
                          <a:solidFill>
                            <a:schemeClr val="bg1"/>
                          </a:solidFill>
                          <a:hlinkClick r:id="rId11">
                            <a:extLst>
                              <a:ext uri="{A12FA001-AC4F-418D-AE19-62706E023703}">
                                <ahyp:hlinkClr xmlns:ahyp="http://schemas.microsoft.com/office/drawing/2018/hyperlinkcolor" val="tx"/>
                              </a:ext>
                            </a:extLst>
                          </a:hlinkClick>
                        </a:rPr>
                        <a:t>https://TeamsDeveloper</a:t>
                      </a:r>
                      <a:endParaRPr lang="en-US" sz="1300" dirty="0">
                        <a:solidFill>
                          <a:schemeClr val="bg1"/>
                        </a:solidFill>
                      </a:endParaRPr>
                    </a:p>
                  </a:txBody>
                  <a:tcPr marL="91413" marR="91413" marT="45707" marB="45707">
                    <a:lnL w="6350" cap="flat" cmpd="sng" algn="ctr">
                      <a:solidFill>
                        <a:schemeClr val="bg1">
                          <a:lumMod val="40000"/>
                          <a:lumOff val="60000"/>
                        </a:schemeClr>
                      </a:solidFill>
                      <a:prstDash val="solid"/>
                      <a:round/>
                      <a:headEnd type="none" w="med" len="med"/>
                      <a:tailEnd type="none" w="med" len="med"/>
                    </a:lnL>
                    <a:lnR w="6350" cap="flat" cmpd="sng" algn="ctr">
                      <a:solidFill>
                        <a:schemeClr val="bg1">
                          <a:lumMod val="40000"/>
                          <a:lumOff val="60000"/>
                        </a:schemeClr>
                      </a:solidFill>
                      <a:prstDash val="solid"/>
                      <a:round/>
                      <a:headEnd type="none" w="med" len="med"/>
                      <a:tailEnd type="none" w="med" len="med"/>
                    </a:lnR>
                    <a:lnT w="6350" cap="flat" cmpd="sng" algn="ctr">
                      <a:solidFill>
                        <a:schemeClr val="bg1">
                          <a:lumMod val="40000"/>
                          <a:lumOff val="60000"/>
                        </a:schemeClr>
                      </a:solidFill>
                      <a:prstDash val="solid"/>
                      <a:round/>
                      <a:headEnd type="none" w="med" len="med"/>
                      <a:tailEnd type="none" w="med" len="med"/>
                    </a:lnT>
                    <a:lnB w="6350" cap="flat" cmpd="sng" algn="ctr">
                      <a:solidFill>
                        <a:schemeClr val="bg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C3CD"/>
                    </a:solidFill>
                  </a:tcPr>
                </a:tc>
                <a:extLst>
                  <a:ext uri="{0D108BD9-81ED-4DB2-BD59-A6C34878D82A}">
                    <a16:rowId xmlns:a16="http://schemas.microsoft.com/office/drawing/2014/main" val="571749339"/>
                  </a:ext>
                </a:extLst>
              </a:tr>
            </a:tbl>
          </a:graphicData>
        </a:graphic>
      </p:graphicFrame>
    </p:spTree>
    <p:extLst>
      <p:ext uri="{BB962C8B-B14F-4D97-AF65-F5344CB8AC3E}">
        <p14:creationId xmlns:p14="http://schemas.microsoft.com/office/powerpoint/2010/main" val="396023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3F02A2-0A00-4FB4-841F-B46820541C95}"/>
              </a:ext>
            </a:extLst>
          </p:cNvPr>
          <p:cNvSpPr/>
          <p:nvPr/>
        </p:nvSpPr>
        <p:spPr>
          <a:xfrm>
            <a:off x="4712934" y="6443335"/>
            <a:ext cx="1489510" cy="423321"/>
          </a:xfrm>
          <a:prstGeom prst="rect">
            <a:avLst/>
          </a:prstGeom>
        </p:spPr>
        <p:txBody>
          <a:bodyPr wrap="none">
            <a:spAutoFit/>
          </a:bodyPr>
          <a:lstStyle/>
          <a:p>
            <a:pPr algn="r" defTabSz="914314">
              <a:lnSpc>
                <a:spcPct val="130000"/>
              </a:lnSpc>
            </a:pPr>
            <a:r>
              <a:rPr lang="en-US" b="1" kern="0" dirty="0">
                <a:cs typeface="Arial"/>
              </a:rPr>
              <a:t>@</a:t>
            </a:r>
            <a:r>
              <a:rPr lang="en-US" b="1" kern="0" dirty="0" err="1">
                <a:cs typeface="Arial"/>
              </a:rPr>
              <a:t>gabchennai</a:t>
            </a:r>
            <a:endParaRPr lang="en-US" b="1" kern="0" dirty="0">
              <a:cs typeface="Arial"/>
            </a:endParaRPr>
          </a:p>
        </p:txBody>
      </p:sp>
    </p:spTree>
    <p:extLst>
      <p:ext uri="{BB962C8B-B14F-4D97-AF65-F5344CB8AC3E}">
        <p14:creationId xmlns:p14="http://schemas.microsoft.com/office/powerpoint/2010/main" val="3096067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8554B4-C696-445B-B951-5A0E49AF52A2}"/>
              </a:ext>
            </a:extLst>
          </p:cNvPr>
          <p:cNvSpPr/>
          <p:nvPr/>
        </p:nvSpPr>
        <p:spPr>
          <a:xfrm>
            <a:off x="1" y="-1"/>
            <a:ext cx="2209800" cy="6858000"/>
          </a:xfrm>
          <a:prstGeom prst="rect">
            <a:avLst/>
          </a:prstGeom>
          <a:solidFill>
            <a:srgbClr val="00797F">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itle 4">
            <a:extLst>
              <a:ext uri="{FF2B5EF4-FFF2-40B4-BE49-F238E27FC236}">
                <a16:creationId xmlns:a16="http://schemas.microsoft.com/office/drawing/2014/main" id="{3C24652C-01B6-4529-BAB0-A606E2493E7A}"/>
              </a:ext>
            </a:extLst>
          </p:cNvPr>
          <p:cNvSpPr txBox="1">
            <a:spLocks/>
          </p:cNvSpPr>
          <p:nvPr/>
        </p:nvSpPr>
        <p:spPr>
          <a:xfrm rot="16200000">
            <a:off x="-2324093" y="2324098"/>
            <a:ext cx="6857999" cy="2209799"/>
          </a:xfrm>
          <a:prstGeom prst="rect">
            <a:avLst/>
          </a:prstGeom>
          <a:solidFill>
            <a:srgbClr val="124548"/>
          </a:solidFill>
          <a:ln>
            <a:noFill/>
          </a:ln>
        </p:spPr>
        <p:txBody>
          <a:bodyPr anchor="ctr">
            <a:noAutofit/>
          </a:bodyPr>
          <a:lstStyle>
            <a:lvl1pPr marL="0" algn="l" defTabSz="908262" rtl="0" eaLnBrk="1" latinLnBrk="0" hangingPunct="1">
              <a:spcBef>
                <a:spcPct val="0"/>
              </a:spcBef>
              <a:buNone/>
              <a:defRPr lang="en-US" sz="2400" b="0" kern="1200" cap="none" dirty="0">
                <a:solidFill>
                  <a:srgbClr val="0070C0"/>
                </a:solidFill>
                <a:latin typeface="Segoe UI Light" panose="020B0502040204020203" pitchFamily="34" charset="0"/>
                <a:ea typeface="Segoe UI Light" panose="020B0502040204020203" pitchFamily="34" charset="0"/>
                <a:cs typeface="Segoe UI" panose="020B0502040204020203" pitchFamily="34" charset="0"/>
              </a:defRPr>
            </a:lvl1pPr>
          </a:lstStyle>
          <a:p>
            <a:pPr algn="ctr"/>
            <a:r>
              <a:rPr lang="fr-FR" sz="9600" dirty="0">
                <a:solidFill>
                  <a:schemeClr val="bg1"/>
                </a:solidFill>
                <a:latin typeface="Arial Black" panose="020B0A04020102020204" pitchFamily="34" charset="0"/>
                <a:sym typeface="Arial"/>
              </a:rPr>
              <a:t>AGENDA</a:t>
            </a:r>
          </a:p>
        </p:txBody>
      </p:sp>
      <p:sp>
        <p:nvSpPr>
          <p:cNvPr id="5" name="Rectangle 4">
            <a:extLst>
              <a:ext uri="{FF2B5EF4-FFF2-40B4-BE49-F238E27FC236}">
                <a16:creationId xmlns:a16="http://schemas.microsoft.com/office/drawing/2014/main" id="{DD12694E-DB7C-49C3-9490-4837C4EB7A4A}"/>
              </a:ext>
            </a:extLst>
          </p:cNvPr>
          <p:cNvSpPr/>
          <p:nvPr/>
        </p:nvSpPr>
        <p:spPr>
          <a:xfrm>
            <a:off x="4073258" y="2017720"/>
            <a:ext cx="7300815" cy="451104"/>
          </a:xfrm>
          <a:prstGeom prst="rect">
            <a:avLst/>
          </a:prstGeom>
          <a:solidFill>
            <a:schemeClr val="tx1">
              <a:alpha val="14000"/>
            </a:schemeClr>
          </a:solidFill>
          <a:ln w="3175" cap="flat" cmpd="sng" algn="ctr">
            <a:noFill/>
            <a:prstDash val="solid"/>
          </a:ln>
          <a:effectLst/>
        </p:spPr>
        <p:txBody>
          <a:bodyPr rtlCol="0" anchor="ctr"/>
          <a:lstStyle/>
          <a:p>
            <a:r>
              <a:rPr lang="en-US" sz="2133" b="1" dirty="0">
                <a:solidFill>
                  <a:srgbClr val="007A7F"/>
                </a:solidFill>
                <a:latin typeface="+mj-lt"/>
                <a:cs typeface="Segoe UI" panose="020B0502040204020203" pitchFamily="34" charset="0"/>
              </a:rPr>
              <a:t>Why build apps on Microsoft Teams platform?</a:t>
            </a:r>
          </a:p>
        </p:txBody>
      </p:sp>
      <p:sp>
        <p:nvSpPr>
          <p:cNvPr id="6" name="TextBox 5">
            <a:extLst>
              <a:ext uri="{FF2B5EF4-FFF2-40B4-BE49-F238E27FC236}">
                <a16:creationId xmlns:a16="http://schemas.microsoft.com/office/drawing/2014/main" id="{920B1C36-560F-4CB1-B852-63A322479128}"/>
              </a:ext>
            </a:extLst>
          </p:cNvPr>
          <p:cNvSpPr txBox="1"/>
          <p:nvPr/>
        </p:nvSpPr>
        <p:spPr>
          <a:xfrm>
            <a:off x="3064816" y="1445845"/>
            <a:ext cx="540229"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US" sz="2133" b="1" kern="0" dirty="0">
                <a:solidFill>
                  <a:srgbClr val="007A7F"/>
                </a:solidFill>
                <a:cs typeface="Arial"/>
                <a:sym typeface="Arial"/>
              </a:rPr>
              <a:t>1</a:t>
            </a:r>
          </a:p>
        </p:txBody>
      </p:sp>
      <p:sp>
        <p:nvSpPr>
          <p:cNvPr id="8" name="TextBox 7">
            <a:extLst>
              <a:ext uri="{FF2B5EF4-FFF2-40B4-BE49-F238E27FC236}">
                <a16:creationId xmlns:a16="http://schemas.microsoft.com/office/drawing/2014/main" id="{EC073AFD-B0A5-4211-93D8-2458BE6D97B5}"/>
              </a:ext>
            </a:extLst>
          </p:cNvPr>
          <p:cNvSpPr txBox="1"/>
          <p:nvPr/>
        </p:nvSpPr>
        <p:spPr>
          <a:xfrm>
            <a:off x="3064815" y="2025855"/>
            <a:ext cx="556896"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GB" sz="2133" b="1" kern="0" dirty="0">
                <a:solidFill>
                  <a:srgbClr val="007A7F"/>
                </a:solidFill>
                <a:cs typeface="Arial"/>
                <a:sym typeface="Arial"/>
              </a:rPr>
              <a:t>2</a:t>
            </a:r>
            <a:endParaRPr lang="en-US" sz="2133" b="1" kern="0" dirty="0">
              <a:solidFill>
                <a:srgbClr val="007A7F"/>
              </a:solidFill>
              <a:cs typeface="Arial"/>
              <a:sym typeface="Arial"/>
            </a:endParaRPr>
          </a:p>
        </p:txBody>
      </p:sp>
      <p:sp>
        <p:nvSpPr>
          <p:cNvPr id="9" name="TextBox 8">
            <a:extLst>
              <a:ext uri="{FF2B5EF4-FFF2-40B4-BE49-F238E27FC236}">
                <a16:creationId xmlns:a16="http://schemas.microsoft.com/office/drawing/2014/main" id="{14BE7786-9460-4B34-B244-4EA86F63394A}"/>
              </a:ext>
            </a:extLst>
          </p:cNvPr>
          <p:cNvSpPr txBox="1"/>
          <p:nvPr/>
        </p:nvSpPr>
        <p:spPr>
          <a:xfrm>
            <a:off x="3081482" y="2616079"/>
            <a:ext cx="540229"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US" sz="2133" b="1" kern="0" dirty="0">
                <a:solidFill>
                  <a:srgbClr val="007A7F"/>
                </a:solidFill>
                <a:cs typeface="Arial"/>
                <a:sym typeface="Arial"/>
              </a:rPr>
              <a:t>3</a:t>
            </a:r>
          </a:p>
        </p:txBody>
      </p:sp>
      <p:sp>
        <p:nvSpPr>
          <p:cNvPr id="10" name="Rectangle 9">
            <a:extLst>
              <a:ext uri="{FF2B5EF4-FFF2-40B4-BE49-F238E27FC236}">
                <a16:creationId xmlns:a16="http://schemas.microsoft.com/office/drawing/2014/main" id="{065E3C0A-9105-4F4D-87B4-18D4530F0817}"/>
              </a:ext>
            </a:extLst>
          </p:cNvPr>
          <p:cNvSpPr/>
          <p:nvPr/>
        </p:nvSpPr>
        <p:spPr>
          <a:xfrm>
            <a:off x="4073258" y="3198820"/>
            <a:ext cx="7300815" cy="451104"/>
          </a:xfrm>
          <a:prstGeom prst="rect">
            <a:avLst/>
          </a:prstGeom>
          <a:solidFill>
            <a:schemeClr val="tx1">
              <a:alpha val="14000"/>
            </a:schemeClr>
          </a:solidFill>
          <a:ln w="3175" cap="flat" cmpd="sng" algn="ctr">
            <a:noFill/>
            <a:prstDash val="solid"/>
          </a:ln>
          <a:effectLst/>
        </p:spPr>
        <p:txBody>
          <a:bodyPr rtlCol="0" anchor="ctr"/>
          <a:lstStyle/>
          <a:p>
            <a:pPr defTabSz="1243265" fontAlgn="base">
              <a:spcBef>
                <a:spcPct val="0"/>
              </a:spcBef>
              <a:spcAft>
                <a:spcPct val="0"/>
              </a:spcAft>
            </a:pPr>
            <a:r>
              <a:rPr lang="en-US" sz="2133" b="1" dirty="0">
                <a:solidFill>
                  <a:srgbClr val="007A7F"/>
                </a:solidFill>
                <a:latin typeface="+mj-lt"/>
                <a:cs typeface="Segoe UI" panose="020B0502040204020203" pitchFamily="34" charset="0"/>
              </a:rPr>
              <a:t>What custom apps can you valid for your organization?</a:t>
            </a:r>
          </a:p>
        </p:txBody>
      </p:sp>
      <p:sp>
        <p:nvSpPr>
          <p:cNvPr id="11" name="Rectangle 10">
            <a:extLst>
              <a:ext uri="{FF2B5EF4-FFF2-40B4-BE49-F238E27FC236}">
                <a16:creationId xmlns:a16="http://schemas.microsoft.com/office/drawing/2014/main" id="{D8637A1D-E881-4D61-952B-3B90675A73AF}"/>
              </a:ext>
            </a:extLst>
          </p:cNvPr>
          <p:cNvSpPr/>
          <p:nvPr/>
        </p:nvSpPr>
        <p:spPr>
          <a:xfrm>
            <a:off x="4073257" y="2600809"/>
            <a:ext cx="7300815" cy="451104"/>
          </a:xfrm>
          <a:prstGeom prst="rect">
            <a:avLst/>
          </a:prstGeom>
          <a:solidFill>
            <a:schemeClr val="tx1">
              <a:alpha val="14000"/>
            </a:schemeClr>
          </a:solidFill>
          <a:ln w="3175" cap="flat" cmpd="sng" algn="ctr">
            <a:noFill/>
            <a:prstDash val="solid"/>
          </a:ln>
          <a:effectLst/>
        </p:spPr>
        <p:txBody>
          <a:bodyPr rtlCol="0" anchor="ctr"/>
          <a:lstStyle/>
          <a:p>
            <a:r>
              <a:rPr lang="en-US" sz="2133" b="1" dirty="0">
                <a:solidFill>
                  <a:srgbClr val="007A7F"/>
                </a:solidFill>
                <a:latin typeface="+mj-lt"/>
                <a:cs typeface="Segoe UI" panose="020B0502040204020203" pitchFamily="34" charset="0"/>
              </a:rPr>
              <a:t>How are apps used  within Microsoft  Teams?</a:t>
            </a:r>
          </a:p>
        </p:txBody>
      </p:sp>
      <p:sp>
        <p:nvSpPr>
          <p:cNvPr id="12" name="TextBox 11">
            <a:extLst>
              <a:ext uri="{FF2B5EF4-FFF2-40B4-BE49-F238E27FC236}">
                <a16:creationId xmlns:a16="http://schemas.microsoft.com/office/drawing/2014/main" id="{130D97B3-48F4-423C-B5B0-CB3CC40A3AE5}"/>
              </a:ext>
            </a:extLst>
          </p:cNvPr>
          <p:cNvSpPr txBox="1"/>
          <p:nvPr/>
        </p:nvSpPr>
        <p:spPr>
          <a:xfrm>
            <a:off x="3081482" y="3206303"/>
            <a:ext cx="540229"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US" sz="2133" b="1" kern="0" dirty="0">
                <a:solidFill>
                  <a:srgbClr val="007A7F"/>
                </a:solidFill>
                <a:cs typeface="Arial"/>
                <a:sym typeface="Arial"/>
              </a:rPr>
              <a:t>4</a:t>
            </a:r>
          </a:p>
        </p:txBody>
      </p:sp>
      <p:sp>
        <p:nvSpPr>
          <p:cNvPr id="13" name="Rectangle 12">
            <a:extLst>
              <a:ext uri="{FF2B5EF4-FFF2-40B4-BE49-F238E27FC236}">
                <a16:creationId xmlns:a16="http://schemas.microsoft.com/office/drawing/2014/main" id="{AF7F3520-2009-44FF-A81E-ADEB9537ABDE}"/>
              </a:ext>
            </a:extLst>
          </p:cNvPr>
          <p:cNvSpPr/>
          <p:nvPr/>
        </p:nvSpPr>
        <p:spPr>
          <a:xfrm>
            <a:off x="4073257" y="1430424"/>
            <a:ext cx="7300816" cy="476491"/>
          </a:xfrm>
          <a:prstGeom prst="rect">
            <a:avLst/>
          </a:prstGeom>
          <a:solidFill>
            <a:schemeClr val="tx1">
              <a:alpha val="14000"/>
            </a:schemeClr>
          </a:solidFill>
          <a:ln w="3175" cap="flat" cmpd="sng" algn="ctr">
            <a:noFill/>
            <a:prstDash val="solid"/>
          </a:ln>
          <a:effectLst/>
        </p:spPr>
        <p:txBody>
          <a:bodyPr rtlCol="0" anchor="ctr"/>
          <a:lstStyle/>
          <a:p>
            <a:r>
              <a:rPr lang="en-US" sz="2133" b="1" dirty="0">
                <a:solidFill>
                  <a:srgbClr val="007A7F"/>
                </a:solidFill>
                <a:latin typeface="+mj-lt"/>
                <a:ea typeface="Segoe UI" panose="020B0502040204020203" pitchFamily="34" charset="0"/>
                <a:cs typeface="Segoe UI" panose="020B0502040204020203" pitchFamily="34" charset="0"/>
              </a:rPr>
              <a:t>Microsoft Teams - Overview</a:t>
            </a:r>
          </a:p>
        </p:txBody>
      </p:sp>
      <p:sp>
        <p:nvSpPr>
          <p:cNvPr id="14" name="Rectangle 13">
            <a:extLst>
              <a:ext uri="{FF2B5EF4-FFF2-40B4-BE49-F238E27FC236}">
                <a16:creationId xmlns:a16="http://schemas.microsoft.com/office/drawing/2014/main" id="{927702E3-102F-4307-ADE4-242A70527DEC}"/>
              </a:ext>
            </a:extLst>
          </p:cNvPr>
          <p:cNvSpPr/>
          <p:nvPr/>
        </p:nvSpPr>
        <p:spPr>
          <a:xfrm>
            <a:off x="4073258" y="3789044"/>
            <a:ext cx="7300815" cy="451104"/>
          </a:xfrm>
          <a:prstGeom prst="rect">
            <a:avLst/>
          </a:prstGeom>
          <a:solidFill>
            <a:schemeClr val="tx1">
              <a:alpha val="14000"/>
            </a:schemeClr>
          </a:solidFill>
          <a:ln w="3175" cap="flat" cmpd="sng" algn="ctr">
            <a:noFill/>
            <a:prstDash val="solid"/>
          </a:ln>
          <a:effectLst/>
        </p:spPr>
        <p:txBody>
          <a:bodyPr rtlCol="0" anchor="ctr"/>
          <a:lstStyle/>
          <a:p>
            <a:pPr defTabSz="1243265" fontAlgn="base">
              <a:spcBef>
                <a:spcPct val="0"/>
              </a:spcBef>
              <a:spcAft>
                <a:spcPct val="0"/>
              </a:spcAft>
            </a:pPr>
            <a:r>
              <a:rPr lang="en-GB" sz="2133" b="1" dirty="0">
                <a:solidFill>
                  <a:srgbClr val="007A7F"/>
                </a:solidFill>
                <a:latin typeface="+mj-lt"/>
                <a:cs typeface="Segoe UI" panose="020B0502040204020203" pitchFamily="34" charset="0"/>
              </a:rPr>
              <a:t>How to build apps for Teams?</a:t>
            </a:r>
            <a:endParaRPr lang="en-US" sz="2133" b="1" dirty="0">
              <a:solidFill>
                <a:srgbClr val="007A7F"/>
              </a:solidFill>
              <a:latin typeface="+mj-lt"/>
              <a:cs typeface="Segoe UI" panose="020B0502040204020203" pitchFamily="34" charset="0"/>
            </a:endParaRPr>
          </a:p>
        </p:txBody>
      </p:sp>
      <p:sp>
        <p:nvSpPr>
          <p:cNvPr id="15" name="TextBox 14">
            <a:extLst>
              <a:ext uri="{FF2B5EF4-FFF2-40B4-BE49-F238E27FC236}">
                <a16:creationId xmlns:a16="http://schemas.microsoft.com/office/drawing/2014/main" id="{4CA9A470-B066-4DC1-BB7F-5D8E0EB20E5A}"/>
              </a:ext>
            </a:extLst>
          </p:cNvPr>
          <p:cNvSpPr txBox="1"/>
          <p:nvPr/>
        </p:nvSpPr>
        <p:spPr>
          <a:xfrm>
            <a:off x="3081482" y="3804163"/>
            <a:ext cx="540229"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US" sz="2133" b="1" dirty="0">
                <a:solidFill>
                  <a:srgbClr val="007A7F"/>
                </a:solidFill>
              </a:rPr>
              <a:t>5</a:t>
            </a:r>
            <a:endParaRPr lang="en-US" sz="2133" b="1" kern="0" dirty="0">
              <a:solidFill>
                <a:srgbClr val="007A7F"/>
              </a:solidFill>
              <a:cs typeface="Arial"/>
              <a:sym typeface="Arial"/>
            </a:endParaRPr>
          </a:p>
        </p:txBody>
      </p:sp>
      <p:sp>
        <p:nvSpPr>
          <p:cNvPr id="16" name="Rectangle 15">
            <a:extLst>
              <a:ext uri="{FF2B5EF4-FFF2-40B4-BE49-F238E27FC236}">
                <a16:creationId xmlns:a16="http://schemas.microsoft.com/office/drawing/2014/main" id="{EF565745-F233-486C-9E6D-E3AE0151F68F}"/>
              </a:ext>
            </a:extLst>
          </p:cNvPr>
          <p:cNvSpPr/>
          <p:nvPr/>
        </p:nvSpPr>
        <p:spPr>
          <a:xfrm>
            <a:off x="4073258" y="4402023"/>
            <a:ext cx="7300815" cy="451104"/>
          </a:xfrm>
          <a:prstGeom prst="rect">
            <a:avLst/>
          </a:prstGeom>
          <a:solidFill>
            <a:schemeClr val="tx1">
              <a:alpha val="14000"/>
            </a:schemeClr>
          </a:solidFill>
          <a:ln w="3175" cap="flat" cmpd="sng" algn="ctr">
            <a:noFill/>
            <a:prstDash val="solid"/>
          </a:ln>
          <a:effectLst/>
        </p:spPr>
        <p:txBody>
          <a:bodyPr rtlCol="0" anchor="ctr"/>
          <a:lstStyle/>
          <a:p>
            <a:pPr marL="12700" marR="5080">
              <a:lnSpc>
                <a:spcPct val="90000"/>
              </a:lnSpc>
              <a:spcBef>
                <a:spcPts val="675"/>
              </a:spcBef>
            </a:pPr>
            <a:r>
              <a:rPr lang="en-US" sz="2133" b="1" dirty="0">
                <a:solidFill>
                  <a:srgbClr val="007A7F"/>
                </a:solidFill>
                <a:latin typeface="+mj-lt"/>
                <a:cs typeface="Segoe UI" panose="020B0502040204020203" pitchFamily="34" charset="0"/>
              </a:rPr>
              <a:t>Build an App develop using Azure for Teams</a:t>
            </a:r>
          </a:p>
        </p:txBody>
      </p:sp>
      <p:sp>
        <p:nvSpPr>
          <p:cNvPr id="17" name="TextBox 16">
            <a:extLst>
              <a:ext uri="{FF2B5EF4-FFF2-40B4-BE49-F238E27FC236}">
                <a16:creationId xmlns:a16="http://schemas.microsoft.com/office/drawing/2014/main" id="{DB4FB9D2-A273-41FD-8FA1-3BFBB17F2F7D}"/>
              </a:ext>
            </a:extLst>
          </p:cNvPr>
          <p:cNvSpPr txBox="1"/>
          <p:nvPr/>
        </p:nvSpPr>
        <p:spPr>
          <a:xfrm>
            <a:off x="3081482" y="4417142"/>
            <a:ext cx="540229" cy="420564"/>
          </a:xfrm>
          <a:prstGeom prst="rect">
            <a:avLst/>
          </a:prstGeom>
          <a:noFill/>
          <a:ln>
            <a:solidFill>
              <a:srgbClr val="33D8FF">
                <a:alpha val="66000"/>
              </a:srgbClr>
            </a:solidFill>
          </a:ln>
        </p:spPr>
        <p:txBody>
          <a:bodyPr wrap="square" rtlCol="0" anchor="ctr">
            <a:spAutoFit/>
          </a:bodyPr>
          <a:lstStyle/>
          <a:p>
            <a:pPr algn="ctr" defTabSz="1444509" fontAlgn="base">
              <a:spcBef>
                <a:spcPct val="0"/>
              </a:spcBef>
              <a:spcAft>
                <a:spcPct val="0"/>
              </a:spcAft>
              <a:defRPr/>
            </a:pPr>
            <a:r>
              <a:rPr lang="en-US" sz="2133" b="1" kern="0" dirty="0">
                <a:solidFill>
                  <a:srgbClr val="007A7F"/>
                </a:solidFill>
                <a:cs typeface="Arial"/>
                <a:sym typeface="Arial"/>
              </a:rPr>
              <a:t>6</a:t>
            </a:r>
          </a:p>
        </p:txBody>
      </p:sp>
    </p:spTree>
    <p:extLst>
      <p:ext uri="{BB962C8B-B14F-4D97-AF65-F5344CB8AC3E}">
        <p14:creationId xmlns:p14="http://schemas.microsoft.com/office/powerpoint/2010/main" val="179507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DCFF7B-AEEE-450F-BB2B-D78241C6A6DC}"/>
              </a:ext>
            </a:extLst>
          </p:cNvPr>
          <p:cNvGrpSpPr/>
          <p:nvPr/>
        </p:nvGrpSpPr>
        <p:grpSpPr>
          <a:xfrm>
            <a:off x="4326473" y="123411"/>
            <a:ext cx="7736698" cy="5952269"/>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extLst/>
            </a:blip>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extLst/>
            </a:blip>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extLst/>
            </a:blip>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
        <p:nvSpPr>
          <p:cNvPr id="52" name="Title 51"/>
          <p:cNvSpPr>
            <a:spLocks noGrp="1"/>
          </p:cNvSpPr>
          <p:nvPr>
            <p:ph type="title" idx="4294967295"/>
          </p:nvPr>
        </p:nvSpPr>
        <p:spPr>
          <a:xfrm>
            <a:off x="252857" y="82550"/>
            <a:ext cx="11939143" cy="511175"/>
          </a:xfrm>
        </p:spPr>
        <p:txBody>
          <a:bodyPr anchor="t">
            <a:normAutofit fontScale="90000"/>
          </a:bodyPr>
          <a:lstStyle/>
          <a:p>
            <a:r>
              <a:rPr lang="en-US" sz="3529" b="1"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0338" y="1024251"/>
            <a:ext cx="5665663" cy="301727"/>
          </a:xfrm>
          <a:prstGeom prst="rect">
            <a:avLst/>
          </a:prstGeom>
          <a:noFill/>
        </p:spPr>
        <p:txBody>
          <a:bodyPr wrap="square" lIns="0" tIns="0" rIns="0" bIns="0" rtlCol="0">
            <a:spAutoFit/>
          </a:bodyPr>
          <a:lstStyle/>
          <a:p>
            <a:pPr defTabSz="932205">
              <a:spcBef>
                <a:spcPts val="400"/>
              </a:spcBef>
              <a:buSzPct val="90000"/>
              <a:defRPr/>
            </a:pPr>
            <a:r>
              <a:rPr lang="en-US" sz="1961"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1961"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57928" y="2041528"/>
            <a:ext cx="3681932" cy="362087"/>
          </a:xfrm>
          <a:prstGeom prst="rect">
            <a:avLst/>
          </a:prstGeom>
          <a:noFill/>
        </p:spPr>
        <p:txBody>
          <a:bodyPr wrap="square" lIns="0" tIns="0" rIns="0" bIns="0" rtlCol="0">
            <a:spAutoFit/>
          </a:bodyPr>
          <a:lstStyle/>
          <a:p>
            <a:pPr defTabSz="932205">
              <a:spcBef>
                <a:spcPts val="400"/>
              </a:spcBef>
              <a:buSzPct val="90000"/>
              <a:defRPr/>
            </a:pPr>
            <a:r>
              <a:rPr lang="en-US" sz="2353" spc="-144">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57928" y="2370714"/>
            <a:ext cx="3681932" cy="210955"/>
          </a:xfrm>
          <a:prstGeom prst="rect">
            <a:avLst/>
          </a:prstGeom>
          <a:noFill/>
        </p:spPr>
        <p:txBody>
          <a:bodyPr wrap="square" lIns="0" tIns="0" rIns="0" bIns="0" rtlCol="0">
            <a:spAutoFit/>
          </a:bodyPr>
          <a:lstStyle/>
          <a:p>
            <a:pPr defTabSz="932205">
              <a:spcBef>
                <a:spcPts val="400"/>
              </a:spcBef>
              <a:buSzPct val="90000"/>
              <a:defRPr/>
            </a:pPr>
            <a:r>
              <a:rPr lang="en-US" sz="1371">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57928" y="3080253"/>
            <a:ext cx="3480750" cy="362087"/>
          </a:xfrm>
          <a:prstGeom prst="rect">
            <a:avLst/>
          </a:prstGeom>
          <a:noFill/>
        </p:spPr>
        <p:txBody>
          <a:bodyPr wrap="square" lIns="0" tIns="0" rIns="0" bIns="0" rtlCol="0">
            <a:spAutoFit/>
          </a:bodyPr>
          <a:lstStyle/>
          <a:p>
            <a:pPr defTabSz="932205">
              <a:spcBef>
                <a:spcPts val="400"/>
              </a:spcBef>
              <a:buSzPct val="90000"/>
              <a:defRPr/>
            </a:pPr>
            <a:r>
              <a:rPr lang="en-US" sz="2353" spc="-144">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57928" y="3415901"/>
            <a:ext cx="3480750" cy="210955"/>
          </a:xfrm>
          <a:prstGeom prst="rect">
            <a:avLst/>
          </a:prstGeom>
          <a:noFill/>
        </p:spPr>
        <p:txBody>
          <a:bodyPr wrap="square" lIns="0" tIns="0" rIns="0" bIns="0" rtlCol="0">
            <a:spAutoFit/>
          </a:bodyPr>
          <a:lstStyle/>
          <a:p>
            <a:pPr defTabSz="932205">
              <a:spcBef>
                <a:spcPts val="400"/>
              </a:spcBef>
              <a:buSzPct val="90000"/>
              <a:defRPr/>
            </a:pPr>
            <a:r>
              <a:rPr lang="en-US" sz="1371">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57928" y="4125439"/>
            <a:ext cx="3681932" cy="362087"/>
          </a:xfrm>
          <a:prstGeom prst="rect">
            <a:avLst/>
          </a:prstGeom>
          <a:noFill/>
        </p:spPr>
        <p:txBody>
          <a:bodyPr wrap="square" lIns="0" tIns="0" rIns="0" bIns="0" rtlCol="0">
            <a:spAutoFit/>
          </a:bodyPr>
          <a:lstStyle/>
          <a:p>
            <a:pPr defTabSz="932205">
              <a:spcBef>
                <a:spcPts val="400"/>
              </a:spcBef>
              <a:buSzPct val="90000"/>
              <a:defRPr/>
            </a:pPr>
            <a:r>
              <a:rPr lang="en-US" sz="2353" spc="-144">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57928" y="4487460"/>
            <a:ext cx="3681932" cy="210955"/>
          </a:xfrm>
          <a:prstGeom prst="rect">
            <a:avLst/>
          </a:prstGeom>
          <a:noFill/>
        </p:spPr>
        <p:txBody>
          <a:bodyPr wrap="square" lIns="0" tIns="0" rIns="0" bIns="0" rtlCol="0">
            <a:spAutoFit/>
          </a:bodyPr>
          <a:lstStyle/>
          <a:p>
            <a:pPr defTabSz="932205">
              <a:spcBef>
                <a:spcPts val="400"/>
              </a:spcBef>
              <a:buSzPct val="90000"/>
              <a:defRPr/>
            </a:pPr>
            <a:r>
              <a:rPr lang="en-US" sz="1371">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57929" y="5196999"/>
            <a:ext cx="3818080" cy="362087"/>
          </a:xfrm>
          <a:prstGeom prst="rect">
            <a:avLst/>
          </a:prstGeom>
          <a:noFill/>
        </p:spPr>
        <p:txBody>
          <a:bodyPr wrap="square" lIns="0" tIns="0" rIns="0" bIns="0" rtlCol="0">
            <a:spAutoFit/>
          </a:bodyPr>
          <a:lstStyle/>
          <a:p>
            <a:pPr defTabSz="932205">
              <a:spcBef>
                <a:spcPts val="400"/>
              </a:spcBef>
              <a:buSzPct val="90000"/>
              <a:defRPr/>
            </a:pPr>
            <a:r>
              <a:rPr lang="en-US" sz="2353" spc="-144">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30" y="5535058"/>
            <a:ext cx="3036329" cy="421910"/>
          </a:xfrm>
          <a:prstGeom prst="rect">
            <a:avLst/>
          </a:prstGeom>
          <a:noFill/>
        </p:spPr>
        <p:txBody>
          <a:bodyPr wrap="square" lIns="0" tIns="0" rIns="0" bIns="0" rtlCol="0">
            <a:spAutoFit/>
          </a:bodyPr>
          <a:lstStyle/>
          <a:p>
            <a:pPr defTabSz="932205">
              <a:spcBef>
                <a:spcPts val="400"/>
              </a:spcBef>
              <a:buSzPct val="90000"/>
              <a:defRPr/>
            </a:pPr>
            <a:r>
              <a:rPr lang="en-US" sz="1371">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46633" y="2156828"/>
            <a:ext cx="314987" cy="215873"/>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66">
              <a:defRPr/>
            </a:pPr>
            <a:endParaRPr lang="en-US" sz="1836">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20080" y="3120797"/>
            <a:ext cx="363863" cy="368029"/>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15210" y="4206368"/>
            <a:ext cx="372390" cy="445820"/>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defTabSz="932205">
                <a:defRPr/>
              </a:pPr>
              <a:endParaRPr lang="en-US" sz="1836"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66303" y="5257476"/>
            <a:ext cx="282954" cy="371378"/>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36">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2857" y="2967699"/>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2857" y="3992047"/>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2857" y="5016394"/>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2857" y="1943352"/>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53568" y="1283208"/>
            <a:ext cx="4328160" cy="243382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idx="4294967295"/>
          </p:nvPr>
        </p:nvSpPr>
        <p:spPr>
          <a:xfrm>
            <a:off x="174660" y="8264"/>
            <a:ext cx="12017339" cy="689932"/>
          </a:xfrm>
          <a:prstGeom prst="rect">
            <a:avLst/>
          </a:prstGeom>
        </p:spPr>
        <p:txBody>
          <a:bodyPr vert="horz" wrap="square" lIns="0" tIns="12700" rIns="0" bIns="0" rtlCol="0">
            <a:spAutoFit/>
          </a:bodyPr>
          <a:lstStyle/>
          <a:p>
            <a:pPr marL="12700">
              <a:lnSpc>
                <a:spcPct val="100000"/>
              </a:lnSpc>
              <a:spcBef>
                <a:spcPts val="100"/>
              </a:spcBef>
            </a:pPr>
            <a:r>
              <a:rPr spc="-340" dirty="0"/>
              <a:t>Cross </a:t>
            </a:r>
            <a:r>
              <a:rPr spc="-270" dirty="0"/>
              <a:t>platform </a:t>
            </a:r>
            <a:r>
              <a:rPr spc="-330" dirty="0"/>
              <a:t>presence </a:t>
            </a:r>
            <a:r>
              <a:rPr dirty="0"/>
              <a:t>– </a:t>
            </a:r>
            <a:r>
              <a:rPr spc="-445" dirty="0"/>
              <a:t>Teams </a:t>
            </a:r>
            <a:r>
              <a:rPr spc="-345" dirty="0"/>
              <a:t>where </a:t>
            </a:r>
            <a:r>
              <a:rPr spc="-265" dirty="0"/>
              <a:t>you </a:t>
            </a:r>
            <a:r>
              <a:rPr spc="-360" dirty="0"/>
              <a:t>want</a:t>
            </a:r>
            <a:r>
              <a:rPr spc="-165" dirty="0"/>
              <a:t> </a:t>
            </a:r>
            <a:r>
              <a:rPr spc="-280" dirty="0"/>
              <a:t>it</a:t>
            </a:r>
          </a:p>
        </p:txBody>
      </p:sp>
      <p:sp>
        <p:nvSpPr>
          <p:cNvPr id="5" name="object 5"/>
          <p:cNvSpPr txBox="1"/>
          <p:nvPr/>
        </p:nvSpPr>
        <p:spPr>
          <a:xfrm>
            <a:off x="1189735" y="1157731"/>
            <a:ext cx="1214417" cy="258404"/>
          </a:xfrm>
          <a:prstGeom prst="rect">
            <a:avLst/>
          </a:prstGeom>
        </p:spPr>
        <p:txBody>
          <a:bodyPr vert="horz" wrap="square" lIns="0" tIns="12065" rIns="0" bIns="0" rtlCol="0">
            <a:spAutoFit/>
          </a:bodyPr>
          <a:lstStyle/>
          <a:p>
            <a:pPr>
              <a:lnSpc>
                <a:spcPct val="100000"/>
              </a:lnSpc>
            </a:pPr>
            <a:r>
              <a:rPr sz="1600" dirty="0">
                <a:latin typeface="Arial Black"/>
                <a:cs typeface="Arial Black"/>
              </a:rPr>
              <a:t>Desktop</a:t>
            </a:r>
          </a:p>
        </p:txBody>
      </p:sp>
      <p:sp>
        <p:nvSpPr>
          <p:cNvPr id="6" name="object 6"/>
          <p:cNvSpPr txBox="1"/>
          <p:nvPr/>
        </p:nvSpPr>
        <p:spPr>
          <a:xfrm>
            <a:off x="4917185" y="1157731"/>
            <a:ext cx="822960" cy="258404"/>
          </a:xfrm>
          <a:prstGeom prst="rect">
            <a:avLst/>
          </a:prstGeom>
        </p:spPr>
        <p:txBody>
          <a:bodyPr vert="horz" wrap="square" lIns="0" tIns="12065" rIns="0" bIns="0" rtlCol="0">
            <a:spAutoFit/>
          </a:bodyPr>
          <a:lstStyle/>
          <a:p>
            <a:pPr marL="12700">
              <a:lnSpc>
                <a:spcPct val="100000"/>
              </a:lnSpc>
              <a:spcBef>
                <a:spcPts val="95"/>
              </a:spcBef>
            </a:pPr>
            <a:r>
              <a:rPr sz="1600" dirty="0">
                <a:latin typeface="Arial Black"/>
              </a:rPr>
              <a:t>Mobile</a:t>
            </a:r>
          </a:p>
        </p:txBody>
      </p:sp>
      <p:sp>
        <p:nvSpPr>
          <p:cNvPr id="7" name="object 7"/>
          <p:cNvSpPr txBox="1"/>
          <p:nvPr/>
        </p:nvSpPr>
        <p:spPr>
          <a:xfrm>
            <a:off x="8612250" y="1157731"/>
            <a:ext cx="1153539" cy="258404"/>
          </a:xfrm>
          <a:prstGeom prst="rect">
            <a:avLst/>
          </a:prstGeom>
        </p:spPr>
        <p:txBody>
          <a:bodyPr vert="horz" wrap="square" lIns="0" tIns="12065" rIns="0" bIns="0" rtlCol="0">
            <a:spAutoFit/>
          </a:bodyPr>
          <a:lstStyle/>
          <a:p>
            <a:pPr marL="12700">
              <a:lnSpc>
                <a:spcPct val="100000"/>
              </a:lnSpc>
              <a:spcBef>
                <a:spcPts val="95"/>
              </a:spcBef>
            </a:pPr>
            <a:r>
              <a:rPr sz="1600" dirty="0">
                <a:latin typeface="Arial Black"/>
              </a:rPr>
              <a:t>Browsers</a:t>
            </a:r>
          </a:p>
        </p:txBody>
      </p:sp>
      <p:sp>
        <p:nvSpPr>
          <p:cNvPr id="8" name="object 8"/>
          <p:cNvSpPr txBox="1"/>
          <p:nvPr/>
        </p:nvSpPr>
        <p:spPr>
          <a:xfrm>
            <a:off x="4945126" y="6160719"/>
            <a:ext cx="780160"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r>
              <a:rPr dirty="0"/>
              <a:t>iPhone</a:t>
            </a:r>
          </a:p>
        </p:txBody>
      </p:sp>
      <p:sp>
        <p:nvSpPr>
          <p:cNvPr id="9" name="object 9"/>
          <p:cNvSpPr/>
          <p:nvPr/>
        </p:nvSpPr>
        <p:spPr>
          <a:xfrm>
            <a:off x="6484620" y="4041647"/>
            <a:ext cx="973835" cy="201015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533388" y="4244340"/>
            <a:ext cx="871727" cy="1548384"/>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461886" y="6162547"/>
            <a:ext cx="863600"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r>
              <a:rPr dirty="0"/>
              <a:t>Android</a:t>
            </a:r>
          </a:p>
        </p:txBody>
      </p:sp>
      <p:sp>
        <p:nvSpPr>
          <p:cNvPr id="12" name="object 12"/>
          <p:cNvSpPr/>
          <p:nvPr/>
        </p:nvSpPr>
        <p:spPr>
          <a:xfrm>
            <a:off x="4931664" y="1545336"/>
            <a:ext cx="2607564" cy="184403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169408" y="1667255"/>
            <a:ext cx="2139695" cy="1604772"/>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4936997" y="3538854"/>
            <a:ext cx="803148" cy="228909"/>
          </a:xfrm>
          <a:prstGeom prst="rect">
            <a:avLst/>
          </a:prstGeom>
        </p:spPr>
        <p:txBody>
          <a:bodyPr vert="horz" wrap="square" lIns="0" tIns="13335" rIns="0" bIns="0" rtlCol="0">
            <a:spAutoFit/>
          </a:bodyPr>
          <a:lstStyle/>
          <a:p>
            <a:pPr marL="12700">
              <a:lnSpc>
                <a:spcPct val="100000"/>
              </a:lnSpc>
              <a:spcBef>
                <a:spcPts val="105"/>
              </a:spcBef>
            </a:pPr>
            <a:r>
              <a:rPr sz="1400" dirty="0">
                <a:latin typeface="Arial Black"/>
                <a:cs typeface="Arial Black"/>
              </a:rPr>
              <a:t>iPad</a:t>
            </a:r>
          </a:p>
        </p:txBody>
      </p:sp>
      <p:sp>
        <p:nvSpPr>
          <p:cNvPr id="15" name="object 15"/>
          <p:cNvSpPr/>
          <p:nvPr/>
        </p:nvSpPr>
        <p:spPr>
          <a:xfrm>
            <a:off x="7754111" y="1301496"/>
            <a:ext cx="4337304" cy="2439923"/>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9185147" y="4651247"/>
            <a:ext cx="580644" cy="58216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9089135" y="3639311"/>
            <a:ext cx="676655" cy="75742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9203435" y="5603747"/>
            <a:ext cx="580644" cy="58216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684023" y="3940085"/>
            <a:ext cx="3593591" cy="2334768"/>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1178052" y="6030966"/>
            <a:ext cx="278891" cy="280416"/>
          </a:xfrm>
          <a:prstGeom prst="rect">
            <a:avLst/>
          </a:prstGeom>
          <a:blipFill>
            <a:blip r:embed="rId12" cstate="print"/>
            <a:stretch>
              <a:fillRect/>
            </a:stretch>
          </a:blipFill>
        </p:spPr>
        <p:txBody>
          <a:bodyPr wrap="square" lIns="0" tIns="0" rIns="0" bIns="0" rtlCol="0"/>
          <a:lstStyle/>
          <a:p>
            <a:endParaRPr/>
          </a:p>
        </p:txBody>
      </p:sp>
      <p:sp>
        <p:nvSpPr>
          <p:cNvPr id="21" name="object 21"/>
          <p:cNvSpPr txBox="1"/>
          <p:nvPr/>
        </p:nvSpPr>
        <p:spPr>
          <a:xfrm>
            <a:off x="1564639" y="6062462"/>
            <a:ext cx="1229932"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r>
              <a:rPr dirty="0"/>
              <a:t>OS X 10.10+</a:t>
            </a:r>
          </a:p>
        </p:txBody>
      </p:sp>
      <p:sp>
        <p:nvSpPr>
          <p:cNvPr id="22" name="object 22"/>
          <p:cNvSpPr/>
          <p:nvPr/>
        </p:nvSpPr>
        <p:spPr>
          <a:xfrm>
            <a:off x="1211580" y="3529584"/>
            <a:ext cx="265175" cy="266700"/>
          </a:xfrm>
          <a:prstGeom prst="rect">
            <a:avLst/>
          </a:prstGeom>
          <a:blipFill>
            <a:blip r:embed="rId13" cstate="print"/>
            <a:stretch>
              <a:fillRect/>
            </a:stretch>
          </a:blipFill>
        </p:spPr>
        <p:txBody>
          <a:bodyPr wrap="square" lIns="0" tIns="0" rIns="0" bIns="0" rtlCol="0"/>
          <a:lstStyle/>
          <a:p>
            <a:endParaRPr/>
          </a:p>
        </p:txBody>
      </p:sp>
      <p:sp>
        <p:nvSpPr>
          <p:cNvPr id="23" name="object 23"/>
          <p:cNvSpPr txBox="1"/>
          <p:nvPr/>
        </p:nvSpPr>
        <p:spPr>
          <a:xfrm>
            <a:off x="1572260" y="3541521"/>
            <a:ext cx="1530606"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Arial Black"/>
              </a:rPr>
              <a:t>Windows</a:t>
            </a:r>
            <a:r>
              <a:rPr sz="1400" spc="-195" dirty="0">
                <a:latin typeface="Arial Black"/>
                <a:cs typeface="Arial Black"/>
              </a:rPr>
              <a:t> </a:t>
            </a:r>
            <a:r>
              <a:rPr sz="1400" spc="-120" dirty="0">
                <a:latin typeface="Arial Black"/>
                <a:cs typeface="Arial Black"/>
              </a:rPr>
              <a:t>7+</a:t>
            </a:r>
            <a:endParaRPr sz="1400" dirty="0">
              <a:latin typeface="Arial Black"/>
              <a:cs typeface="Arial Black"/>
            </a:endParaRPr>
          </a:p>
        </p:txBody>
      </p:sp>
      <p:sp>
        <p:nvSpPr>
          <p:cNvPr id="24" name="object 24"/>
          <p:cNvSpPr txBox="1"/>
          <p:nvPr/>
        </p:nvSpPr>
        <p:spPr>
          <a:xfrm>
            <a:off x="10245090" y="3912489"/>
            <a:ext cx="56235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Black"/>
              </a:rPr>
              <a:t>Edge</a:t>
            </a:r>
          </a:p>
        </p:txBody>
      </p:sp>
      <p:sp>
        <p:nvSpPr>
          <p:cNvPr id="25" name="object 25"/>
          <p:cNvSpPr txBox="1"/>
          <p:nvPr/>
        </p:nvSpPr>
        <p:spPr>
          <a:xfrm>
            <a:off x="10240771" y="4786121"/>
            <a:ext cx="896416"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Black"/>
              </a:rPr>
              <a:t>Chrome</a:t>
            </a:r>
          </a:p>
        </p:txBody>
      </p:sp>
      <p:sp>
        <p:nvSpPr>
          <p:cNvPr id="26" name="object 26"/>
          <p:cNvSpPr txBox="1"/>
          <p:nvPr/>
        </p:nvSpPr>
        <p:spPr>
          <a:xfrm>
            <a:off x="10240770" y="5794654"/>
            <a:ext cx="72453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Black"/>
                <a:cs typeface="Arial Black"/>
              </a:rPr>
              <a:t>Firefox</a:t>
            </a:r>
          </a:p>
        </p:txBody>
      </p:sp>
      <p:sp>
        <p:nvSpPr>
          <p:cNvPr id="27" name="object 27"/>
          <p:cNvSpPr/>
          <p:nvPr/>
        </p:nvSpPr>
        <p:spPr>
          <a:xfrm>
            <a:off x="4928615" y="4018788"/>
            <a:ext cx="1031748" cy="2086356"/>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65547" y="4765228"/>
            <a:ext cx="2354579" cy="12161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4819" y="4756871"/>
            <a:ext cx="2356104" cy="12176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08292" y="4761050"/>
            <a:ext cx="2394204" cy="121615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083040" y="4756871"/>
            <a:ext cx="2482596" cy="12176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616707" y="4764098"/>
            <a:ext cx="2356104" cy="121615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29005" y="4718009"/>
            <a:ext cx="11253470" cy="1257300"/>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a:p>
        </p:txBody>
      </p:sp>
      <p:sp>
        <p:nvSpPr>
          <p:cNvPr id="9" name="object 9"/>
          <p:cNvSpPr/>
          <p:nvPr/>
        </p:nvSpPr>
        <p:spPr>
          <a:xfrm>
            <a:off x="8939021" y="1012273"/>
            <a:ext cx="2743200" cy="3586479"/>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dirty="0"/>
          </a:p>
        </p:txBody>
      </p:sp>
      <p:sp>
        <p:nvSpPr>
          <p:cNvPr id="10" name="object 10"/>
          <p:cNvSpPr/>
          <p:nvPr/>
        </p:nvSpPr>
        <p:spPr>
          <a:xfrm>
            <a:off x="8939021" y="1012273"/>
            <a:ext cx="2743200" cy="3586479"/>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a:p>
        </p:txBody>
      </p:sp>
      <p:sp>
        <p:nvSpPr>
          <p:cNvPr id="11" name="object 11"/>
          <p:cNvSpPr txBox="1">
            <a:spLocks noGrp="1"/>
          </p:cNvSpPr>
          <p:nvPr>
            <p:ph type="title" idx="4294967295"/>
          </p:nvPr>
        </p:nvSpPr>
        <p:spPr>
          <a:xfrm>
            <a:off x="8939022" y="1039389"/>
            <a:ext cx="2743200" cy="757237"/>
          </a:xfrm>
          <a:prstGeom prst="rect">
            <a:avLst/>
          </a:prstGeom>
        </p:spPr>
        <p:txBody>
          <a:bodyPr vert="horz" wrap="square" lIns="0" tIns="12065" rIns="0" bIns="0" rtlCol="0">
            <a:spAutoFit/>
          </a:bodyPr>
          <a:lstStyle/>
          <a:p>
            <a:pPr marL="370840" marR="363220" indent="1270" algn="ctr">
              <a:lnSpc>
                <a:spcPct val="100000"/>
              </a:lnSpc>
              <a:spcBef>
                <a:spcPts val="95"/>
              </a:spcBef>
            </a:pPr>
            <a:r>
              <a:rPr sz="1600" b="1" spc="-110" dirty="0">
                <a:solidFill>
                  <a:schemeClr val="bg1"/>
                </a:solidFill>
                <a:latin typeface="Arial"/>
                <a:cs typeface="Arial"/>
              </a:rPr>
              <a:t>STANDALONE </a:t>
            </a:r>
            <a:r>
              <a:rPr sz="1600" b="1" spc="-120" dirty="0">
                <a:solidFill>
                  <a:schemeClr val="bg1"/>
                </a:solidFill>
                <a:latin typeface="Arial"/>
                <a:cs typeface="Arial"/>
              </a:rPr>
              <a:t>WEB,  </a:t>
            </a:r>
            <a:r>
              <a:rPr sz="1600" b="1" spc="-110" dirty="0">
                <a:solidFill>
                  <a:schemeClr val="bg1"/>
                </a:solidFill>
                <a:latin typeface="Arial"/>
                <a:cs typeface="Arial"/>
              </a:rPr>
              <a:t>DEVICE, </a:t>
            </a:r>
            <a:r>
              <a:rPr sz="1600" b="1" spc="-15" dirty="0">
                <a:solidFill>
                  <a:schemeClr val="bg1"/>
                </a:solidFill>
                <a:latin typeface="Arial"/>
                <a:cs typeface="Arial"/>
              </a:rPr>
              <a:t>AND </a:t>
            </a:r>
            <a:r>
              <a:rPr sz="1600" b="1" spc="-150" dirty="0">
                <a:solidFill>
                  <a:schemeClr val="bg1"/>
                </a:solidFill>
                <a:latin typeface="Arial"/>
                <a:cs typeface="Arial"/>
              </a:rPr>
              <a:t>SERVICE  </a:t>
            </a:r>
            <a:r>
              <a:rPr sz="1600" b="1" spc="-145" dirty="0">
                <a:solidFill>
                  <a:schemeClr val="bg1"/>
                </a:solidFill>
                <a:latin typeface="Arial"/>
                <a:cs typeface="Arial"/>
              </a:rPr>
              <a:t>APPS</a:t>
            </a:r>
            <a:endParaRPr sz="1600" dirty="0">
              <a:solidFill>
                <a:schemeClr val="bg1"/>
              </a:solidFill>
              <a:latin typeface="Arial"/>
              <a:cs typeface="Arial"/>
            </a:endParaRPr>
          </a:p>
        </p:txBody>
      </p:sp>
      <p:sp>
        <p:nvSpPr>
          <p:cNvPr id="12" name="object 12"/>
          <p:cNvSpPr/>
          <p:nvPr/>
        </p:nvSpPr>
        <p:spPr>
          <a:xfrm>
            <a:off x="3332226" y="4598246"/>
            <a:ext cx="664210" cy="306705"/>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a:p>
        </p:txBody>
      </p:sp>
      <p:sp>
        <p:nvSpPr>
          <p:cNvPr id="13" name="object 13"/>
          <p:cNvSpPr/>
          <p:nvPr/>
        </p:nvSpPr>
        <p:spPr>
          <a:xfrm>
            <a:off x="3884676" y="4874852"/>
            <a:ext cx="226060" cy="35369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a:p>
        </p:txBody>
      </p:sp>
      <p:sp>
        <p:nvSpPr>
          <p:cNvPr id="14" name="object 14"/>
          <p:cNvSpPr/>
          <p:nvPr/>
        </p:nvSpPr>
        <p:spPr>
          <a:xfrm>
            <a:off x="8907780" y="4877899"/>
            <a:ext cx="222885" cy="350520"/>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a:p>
        </p:txBody>
      </p:sp>
      <p:sp>
        <p:nvSpPr>
          <p:cNvPr id="15" name="object 15"/>
          <p:cNvSpPr/>
          <p:nvPr/>
        </p:nvSpPr>
        <p:spPr>
          <a:xfrm>
            <a:off x="9013177" y="4598246"/>
            <a:ext cx="429259" cy="303530"/>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a:p>
        </p:txBody>
      </p:sp>
      <p:sp>
        <p:nvSpPr>
          <p:cNvPr id="16" name="object 16"/>
          <p:cNvSpPr/>
          <p:nvPr/>
        </p:nvSpPr>
        <p:spPr>
          <a:xfrm>
            <a:off x="429005" y="1012273"/>
            <a:ext cx="8310880" cy="3586479"/>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a:p>
        </p:txBody>
      </p:sp>
      <p:sp>
        <p:nvSpPr>
          <p:cNvPr id="17" name="object 17"/>
          <p:cNvSpPr/>
          <p:nvPr/>
        </p:nvSpPr>
        <p:spPr>
          <a:xfrm>
            <a:off x="611123" y="2253571"/>
            <a:ext cx="961644" cy="673608"/>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648881" y="2959565"/>
            <a:ext cx="1231226" cy="18415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434463" y="1858983"/>
            <a:ext cx="1066291" cy="129031"/>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176272" y="2107268"/>
            <a:ext cx="1568450" cy="161925"/>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a:p>
        </p:txBody>
      </p:sp>
      <p:sp>
        <p:nvSpPr>
          <p:cNvPr id="21" name="object 21"/>
          <p:cNvSpPr/>
          <p:nvPr/>
        </p:nvSpPr>
        <p:spPr>
          <a:xfrm>
            <a:off x="2176272" y="2268811"/>
            <a:ext cx="1568450" cy="170815"/>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a:p>
        </p:txBody>
      </p:sp>
      <p:sp>
        <p:nvSpPr>
          <p:cNvPr id="22" name="object 22"/>
          <p:cNvSpPr/>
          <p:nvPr/>
        </p:nvSpPr>
        <p:spPr>
          <a:xfrm>
            <a:off x="2176272" y="2107268"/>
            <a:ext cx="1568450" cy="2240280"/>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a:p>
        </p:txBody>
      </p:sp>
      <p:sp>
        <p:nvSpPr>
          <p:cNvPr id="23" name="object 23"/>
          <p:cNvSpPr/>
          <p:nvPr/>
        </p:nvSpPr>
        <p:spPr>
          <a:xfrm>
            <a:off x="3378708" y="2227664"/>
            <a:ext cx="72390"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a:p>
        </p:txBody>
      </p:sp>
      <p:sp>
        <p:nvSpPr>
          <p:cNvPr id="24" name="object 24"/>
          <p:cNvSpPr/>
          <p:nvPr/>
        </p:nvSpPr>
        <p:spPr>
          <a:xfrm>
            <a:off x="3509771" y="2188040"/>
            <a:ext cx="47625" cy="52069"/>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a:p>
        </p:txBody>
      </p:sp>
      <p:sp>
        <p:nvSpPr>
          <p:cNvPr id="25" name="object 25"/>
          <p:cNvSpPr txBox="1"/>
          <p:nvPr/>
        </p:nvSpPr>
        <p:spPr>
          <a:xfrm>
            <a:off x="3605784" y="2141177"/>
            <a:ext cx="104139" cy="147955"/>
          </a:xfrm>
          <a:prstGeom prst="rect">
            <a:avLst/>
          </a:prstGeom>
        </p:spPr>
        <p:txBody>
          <a:bodyPr vert="horz" wrap="square" lIns="0" tIns="13335" rIns="0" bIns="0" rtlCol="0">
            <a:spAutoFit/>
          </a:bodyPr>
          <a:lstStyle/>
          <a:p>
            <a:pPr>
              <a:lnSpc>
                <a:spcPct val="100000"/>
              </a:lnSpc>
              <a:spcBef>
                <a:spcPts val="105"/>
              </a:spcBef>
            </a:pPr>
            <a:r>
              <a:rPr sz="800" spc="155" dirty="0">
                <a:solidFill>
                  <a:srgbClr val="EAEAEA"/>
                </a:solidFill>
                <a:latin typeface="Arial"/>
                <a:cs typeface="Arial"/>
              </a:rPr>
              <a:t></a:t>
            </a:r>
            <a:endParaRPr sz="800">
              <a:latin typeface="Arial"/>
              <a:cs typeface="Arial"/>
            </a:endParaRPr>
          </a:p>
        </p:txBody>
      </p:sp>
      <p:sp>
        <p:nvSpPr>
          <p:cNvPr id="26" name="object 26"/>
          <p:cNvSpPr/>
          <p:nvPr/>
        </p:nvSpPr>
        <p:spPr>
          <a:xfrm>
            <a:off x="2321051" y="2245952"/>
            <a:ext cx="111760"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a:p>
        </p:txBody>
      </p:sp>
      <p:sp>
        <p:nvSpPr>
          <p:cNvPr id="27" name="object 27"/>
          <p:cNvSpPr/>
          <p:nvPr/>
        </p:nvSpPr>
        <p:spPr>
          <a:xfrm>
            <a:off x="2276094" y="2534749"/>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a:p>
        </p:txBody>
      </p:sp>
      <p:sp>
        <p:nvSpPr>
          <p:cNvPr id="28" name="object 28"/>
          <p:cNvSpPr/>
          <p:nvPr/>
        </p:nvSpPr>
        <p:spPr>
          <a:xfrm>
            <a:off x="2276094" y="2722202"/>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a:p>
        </p:txBody>
      </p:sp>
      <p:sp>
        <p:nvSpPr>
          <p:cNvPr id="29" name="object 29"/>
          <p:cNvSpPr/>
          <p:nvPr/>
        </p:nvSpPr>
        <p:spPr>
          <a:xfrm>
            <a:off x="2276094" y="2909653"/>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a:p>
        </p:txBody>
      </p:sp>
      <p:sp>
        <p:nvSpPr>
          <p:cNvPr id="30" name="object 30"/>
          <p:cNvSpPr/>
          <p:nvPr/>
        </p:nvSpPr>
        <p:spPr>
          <a:xfrm>
            <a:off x="2276094" y="3095581"/>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a:p>
        </p:txBody>
      </p:sp>
      <p:sp>
        <p:nvSpPr>
          <p:cNvPr id="31" name="object 31"/>
          <p:cNvSpPr/>
          <p:nvPr/>
        </p:nvSpPr>
        <p:spPr>
          <a:xfrm>
            <a:off x="2276094" y="3470485"/>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a:p>
        </p:txBody>
      </p:sp>
      <p:sp>
        <p:nvSpPr>
          <p:cNvPr id="32" name="object 32"/>
          <p:cNvSpPr/>
          <p:nvPr/>
        </p:nvSpPr>
        <p:spPr>
          <a:xfrm>
            <a:off x="2276094" y="3283034"/>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a:p>
        </p:txBody>
      </p:sp>
      <p:sp>
        <p:nvSpPr>
          <p:cNvPr id="33" name="object 33"/>
          <p:cNvSpPr/>
          <p:nvPr/>
        </p:nvSpPr>
        <p:spPr>
          <a:xfrm>
            <a:off x="2276094" y="4217246"/>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a:p>
        </p:txBody>
      </p:sp>
      <p:sp>
        <p:nvSpPr>
          <p:cNvPr id="34" name="object 34"/>
          <p:cNvSpPr/>
          <p:nvPr/>
        </p:nvSpPr>
        <p:spPr>
          <a:xfrm>
            <a:off x="2276094" y="4031317"/>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a:p>
        </p:txBody>
      </p:sp>
      <p:sp>
        <p:nvSpPr>
          <p:cNvPr id="35" name="object 35"/>
          <p:cNvSpPr/>
          <p:nvPr/>
        </p:nvSpPr>
        <p:spPr>
          <a:xfrm>
            <a:off x="2605277" y="3615266"/>
            <a:ext cx="734695" cy="280670"/>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a:p>
        </p:txBody>
      </p:sp>
      <p:sp>
        <p:nvSpPr>
          <p:cNvPr id="36" name="object 36"/>
          <p:cNvSpPr/>
          <p:nvPr/>
        </p:nvSpPr>
        <p:spPr>
          <a:xfrm>
            <a:off x="3194304" y="2669624"/>
            <a:ext cx="411480" cy="411480"/>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a:p>
        </p:txBody>
      </p:sp>
      <p:sp>
        <p:nvSpPr>
          <p:cNvPr id="37" name="object 37"/>
          <p:cNvSpPr/>
          <p:nvPr/>
        </p:nvSpPr>
        <p:spPr>
          <a:xfrm>
            <a:off x="3426967" y="2644605"/>
            <a:ext cx="208787" cy="208787"/>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529835" y="2639398"/>
            <a:ext cx="1409573" cy="129031"/>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226052" y="2863171"/>
            <a:ext cx="2018030" cy="1393190"/>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a:p>
        </p:txBody>
      </p:sp>
      <p:sp>
        <p:nvSpPr>
          <p:cNvPr id="40" name="object 40"/>
          <p:cNvSpPr/>
          <p:nvPr/>
        </p:nvSpPr>
        <p:spPr>
          <a:xfrm>
            <a:off x="5212079" y="2893652"/>
            <a:ext cx="45720" cy="44450"/>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a:p>
        </p:txBody>
      </p:sp>
      <p:sp>
        <p:nvSpPr>
          <p:cNvPr id="41" name="object 41"/>
          <p:cNvSpPr/>
          <p:nvPr/>
        </p:nvSpPr>
        <p:spPr>
          <a:xfrm>
            <a:off x="4300728" y="2969852"/>
            <a:ext cx="1882139" cy="1226820"/>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a:p>
        </p:txBody>
      </p:sp>
      <p:sp>
        <p:nvSpPr>
          <p:cNvPr id="42" name="object 42"/>
          <p:cNvSpPr/>
          <p:nvPr/>
        </p:nvSpPr>
        <p:spPr>
          <a:xfrm>
            <a:off x="3912108" y="4271347"/>
            <a:ext cx="2615565" cy="106680"/>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a:p>
        </p:txBody>
      </p:sp>
      <p:sp>
        <p:nvSpPr>
          <p:cNvPr id="43" name="object 43"/>
          <p:cNvSpPr/>
          <p:nvPr/>
        </p:nvSpPr>
        <p:spPr>
          <a:xfrm>
            <a:off x="4763261" y="3045290"/>
            <a:ext cx="1294130" cy="3810"/>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a:p>
        </p:txBody>
      </p:sp>
      <p:sp>
        <p:nvSpPr>
          <p:cNvPr id="44" name="object 44"/>
          <p:cNvSpPr/>
          <p:nvPr/>
        </p:nvSpPr>
        <p:spPr>
          <a:xfrm>
            <a:off x="4763261" y="3152731"/>
            <a:ext cx="1294130" cy="6985"/>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a:p>
        </p:txBody>
      </p:sp>
      <p:sp>
        <p:nvSpPr>
          <p:cNvPr id="45" name="object 45"/>
          <p:cNvSpPr/>
          <p:nvPr/>
        </p:nvSpPr>
        <p:spPr>
          <a:xfrm>
            <a:off x="4763261" y="3045290"/>
            <a:ext cx="1294130" cy="114300"/>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a:p>
        </p:txBody>
      </p:sp>
      <p:sp>
        <p:nvSpPr>
          <p:cNvPr id="46" name="object 46"/>
          <p:cNvSpPr/>
          <p:nvPr/>
        </p:nvSpPr>
        <p:spPr>
          <a:xfrm>
            <a:off x="4344161" y="3040717"/>
            <a:ext cx="358140" cy="1083945"/>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a:p>
        </p:txBody>
      </p:sp>
      <p:sp>
        <p:nvSpPr>
          <p:cNvPr id="47" name="object 47"/>
          <p:cNvSpPr/>
          <p:nvPr/>
        </p:nvSpPr>
        <p:spPr>
          <a:xfrm>
            <a:off x="4344161" y="3040717"/>
            <a:ext cx="358140" cy="1083945"/>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a:p>
        </p:txBody>
      </p:sp>
      <p:sp>
        <p:nvSpPr>
          <p:cNvPr id="48" name="object 48"/>
          <p:cNvSpPr/>
          <p:nvPr/>
        </p:nvSpPr>
        <p:spPr>
          <a:xfrm>
            <a:off x="4748784" y="3222835"/>
            <a:ext cx="137160" cy="134112"/>
          </a:xfrm>
          <a:prstGeom prst="rect">
            <a:avLst/>
          </a:prstGeom>
          <a:blipFill>
            <a:blip r:embed="rId8" cstate="print"/>
            <a:stretch>
              <a:fillRect/>
            </a:stretch>
          </a:blipFill>
        </p:spPr>
        <p:txBody>
          <a:bodyPr wrap="square" lIns="0" tIns="0" rIns="0" bIns="0" rtlCol="0"/>
          <a:lstStyle/>
          <a:p>
            <a:endParaRPr/>
          </a:p>
        </p:txBody>
      </p:sp>
      <p:sp>
        <p:nvSpPr>
          <p:cNvPr id="49" name="object 49"/>
          <p:cNvSpPr/>
          <p:nvPr/>
        </p:nvSpPr>
        <p:spPr>
          <a:xfrm>
            <a:off x="4885944" y="3251791"/>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0" name="object 50"/>
          <p:cNvSpPr/>
          <p:nvPr/>
        </p:nvSpPr>
        <p:spPr>
          <a:xfrm>
            <a:off x="4885944" y="3321896"/>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1" name="object 51"/>
          <p:cNvSpPr/>
          <p:nvPr/>
        </p:nvSpPr>
        <p:spPr>
          <a:xfrm>
            <a:off x="4890515" y="3405716"/>
            <a:ext cx="1056640" cy="242570"/>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a:p>
        </p:txBody>
      </p:sp>
      <p:sp>
        <p:nvSpPr>
          <p:cNvPr id="52" name="object 52"/>
          <p:cNvSpPr/>
          <p:nvPr/>
        </p:nvSpPr>
        <p:spPr>
          <a:xfrm>
            <a:off x="4899659" y="3419431"/>
            <a:ext cx="92963" cy="92963"/>
          </a:xfrm>
          <a:prstGeom prst="rect">
            <a:avLst/>
          </a:prstGeom>
          <a:blipFill>
            <a:blip r:embed="rId9" cstate="print"/>
            <a:stretch>
              <a:fillRect/>
            </a:stretch>
          </a:blipFill>
        </p:spPr>
        <p:txBody>
          <a:bodyPr wrap="square" lIns="0" tIns="0" rIns="0" bIns="0" rtlCol="0"/>
          <a:lstStyle/>
          <a:p>
            <a:endParaRPr/>
          </a:p>
        </p:txBody>
      </p:sp>
      <p:sp>
        <p:nvSpPr>
          <p:cNvPr id="53" name="object 53"/>
          <p:cNvSpPr/>
          <p:nvPr/>
        </p:nvSpPr>
        <p:spPr>
          <a:xfrm>
            <a:off x="5007864" y="3460579"/>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4" name="object 54"/>
          <p:cNvSpPr/>
          <p:nvPr/>
        </p:nvSpPr>
        <p:spPr>
          <a:xfrm>
            <a:off x="5007864" y="3539828"/>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5" name="object 55"/>
          <p:cNvSpPr/>
          <p:nvPr/>
        </p:nvSpPr>
        <p:spPr>
          <a:xfrm>
            <a:off x="4747259" y="3715087"/>
            <a:ext cx="137160" cy="134112"/>
          </a:xfrm>
          <a:prstGeom prst="rect">
            <a:avLst/>
          </a:prstGeom>
          <a:blipFill>
            <a:blip r:embed="rId8" cstate="print"/>
            <a:stretch>
              <a:fillRect/>
            </a:stretch>
          </a:blipFill>
        </p:spPr>
        <p:txBody>
          <a:bodyPr wrap="square" lIns="0" tIns="0" rIns="0" bIns="0" rtlCol="0"/>
          <a:lstStyle/>
          <a:p>
            <a:endParaRPr/>
          </a:p>
        </p:txBody>
      </p:sp>
      <p:sp>
        <p:nvSpPr>
          <p:cNvPr id="56" name="object 56"/>
          <p:cNvSpPr/>
          <p:nvPr/>
        </p:nvSpPr>
        <p:spPr>
          <a:xfrm>
            <a:off x="4884420" y="3744043"/>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7" name="object 57"/>
          <p:cNvSpPr/>
          <p:nvPr/>
        </p:nvSpPr>
        <p:spPr>
          <a:xfrm>
            <a:off x="4884420" y="3814147"/>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58" name="object 58"/>
          <p:cNvSpPr/>
          <p:nvPr/>
        </p:nvSpPr>
        <p:spPr>
          <a:xfrm>
            <a:off x="4890515" y="3894920"/>
            <a:ext cx="1054735" cy="113030"/>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a:p>
        </p:txBody>
      </p:sp>
      <p:sp>
        <p:nvSpPr>
          <p:cNvPr id="59" name="object 59"/>
          <p:cNvSpPr/>
          <p:nvPr/>
        </p:nvSpPr>
        <p:spPr>
          <a:xfrm>
            <a:off x="4898135" y="3908635"/>
            <a:ext cx="92963" cy="92963"/>
          </a:xfrm>
          <a:prstGeom prst="rect">
            <a:avLst/>
          </a:prstGeom>
          <a:blipFill>
            <a:blip r:embed="rId9" cstate="print"/>
            <a:stretch>
              <a:fillRect/>
            </a:stretch>
          </a:blipFill>
        </p:spPr>
        <p:txBody>
          <a:bodyPr wrap="square" lIns="0" tIns="0" rIns="0" bIns="0" rtlCol="0"/>
          <a:lstStyle/>
          <a:p>
            <a:endParaRPr/>
          </a:p>
        </p:txBody>
      </p:sp>
      <p:sp>
        <p:nvSpPr>
          <p:cNvPr id="60" name="object 60"/>
          <p:cNvSpPr/>
          <p:nvPr/>
        </p:nvSpPr>
        <p:spPr>
          <a:xfrm>
            <a:off x="5006340" y="3949784"/>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61" name="object 61"/>
          <p:cNvSpPr/>
          <p:nvPr/>
        </p:nvSpPr>
        <p:spPr>
          <a:xfrm>
            <a:off x="4890515" y="4015316"/>
            <a:ext cx="1054735" cy="111760"/>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a:p>
        </p:txBody>
      </p:sp>
      <p:sp>
        <p:nvSpPr>
          <p:cNvPr id="62" name="object 62"/>
          <p:cNvSpPr/>
          <p:nvPr/>
        </p:nvSpPr>
        <p:spPr>
          <a:xfrm>
            <a:off x="4898135" y="4029031"/>
            <a:ext cx="92963" cy="92963"/>
          </a:xfrm>
          <a:prstGeom prst="rect">
            <a:avLst/>
          </a:prstGeom>
          <a:blipFill>
            <a:blip r:embed="rId9" cstate="print"/>
            <a:stretch>
              <a:fillRect/>
            </a:stretch>
          </a:blipFill>
        </p:spPr>
        <p:txBody>
          <a:bodyPr wrap="square" lIns="0" tIns="0" rIns="0" bIns="0" rtlCol="0"/>
          <a:lstStyle/>
          <a:p>
            <a:endParaRPr/>
          </a:p>
        </p:txBody>
      </p:sp>
      <p:sp>
        <p:nvSpPr>
          <p:cNvPr id="63" name="object 63"/>
          <p:cNvSpPr/>
          <p:nvPr/>
        </p:nvSpPr>
        <p:spPr>
          <a:xfrm>
            <a:off x="5006340" y="4070179"/>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a:p>
        </p:txBody>
      </p:sp>
      <p:sp>
        <p:nvSpPr>
          <p:cNvPr id="64" name="object 64"/>
          <p:cNvSpPr/>
          <p:nvPr/>
        </p:nvSpPr>
        <p:spPr>
          <a:xfrm>
            <a:off x="7276592" y="1858983"/>
            <a:ext cx="502411" cy="129031"/>
          </a:xfrm>
          <a:prstGeom prst="rect">
            <a:avLst/>
          </a:prstGeom>
          <a:blipFill>
            <a:blip r:embed="rId10" cstate="print"/>
            <a:stretch>
              <a:fillRect/>
            </a:stretch>
          </a:blipFill>
        </p:spPr>
        <p:txBody>
          <a:bodyPr wrap="square" lIns="0" tIns="0" rIns="0" bIns="0" rtlCol="0"/>
          <a:lstStyle/>
          <a:p>
            <a:endParaRPr/>
          </a:p>
        </p:txBody>
      </p:sp>
      <p:sp>
        <p:nvSpPr>
          <p:cNvPr id="65" name="object 65"/>
          <p:cNvSpPr/>
          <p:nvPr/>
        </p:nvSpPr>
        <p:spPr>
          <a:xfrm>
            <a:off x="6725411" y="2128603"/>
            <a:ext cx="1569720" cy="21653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a:p>
        </p:txBody>
      </p:sp>
      <p:sp>
        <p:nvSpPr>
          <p:cNvPr id="66" name="object 66"/>
          <p:cNvSpPr/>
          <p:nvPr/>
        </p:nvSpPr>
        <p:spPr>
          <a:xfrm>
            <a:off x="6739128" y="2102696"/>
            <a:ext cx="1569720" cy="2240280"/>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a:p>
        </p:txBody>
      </p:sp>
      <p:sp>
        <p:nvSpPr>
          <p:cNvPr id="67" name="object 67"/>
          <p:cNvSpPr/>
          <p:nvPr/>
        </p:nvSpPr>
        <p:spPr>
          <a:xfrm>
            <a:off x="6800850" y="2237570"/>
            <a:ext cx="374015"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a:p>
        </p:txBody>
      </p:sp>
      <p:sp>
        <p:nvSpPr>
          <p:cNvPr id="68" name="object 68"/>
          <p:cNvSpPr/>
          <p:nvPr/>
        </p:nvSpPr>
        <p:spPr>
          <a:xfrm>
            <a:off x="6861809" y="2508842"/>
            <a:ext cx="1318260" cy="373380"/>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a:p>
        </p:txBody>
      </p:sp>
      <p:sp>
        <p:nvSpPr>
          <p:cNvPr id="69" name="object 69"/>
          <p:cNvSpPr/>
          <p:nvPr/>
        </p:nvSpPr>
        <p:spPr>
          <a:xfrm>
            <a:off x="6861809" y="2994997"/>
            <a:ext cx="320040" cy="360045"/>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a:p>
        </p:txBody>
      </p:sp>
      <p:sp>
        <p:nvSpPr>
          <p:cNvPr id="70" name="object 70"/>
          <p:cNvSpPr/>
          <p:nvPr/>
        </p:nvSpPr>
        <p:spPr>
          <a:xfrm>
            <a:off x="6861809" y="3494870"/>
            <a:ext cx="818515" cy="719455"/>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a:p>
        </p:txBody>
      </p:sp>
      <p:sp>
        <p:nvSpPr>
          <p:cNvPr id="71" name="object 71"/>
          <p:cNvSpPr/>
          <p:nvPr/>
        </p:nvSpPr>
        <p:spPr>
          <a:xfrm>
            <a:off x="7858506" y="2991949"/>
            <a:ext cx="320040" cy="1219200"/>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a:p>
        </p:txBody>
      </p:sp>
      <p:sp>
        <p:nvSpPr>
          <p:cNvPr id="72" name="object 72"/>
          <p:cNvSpPr/>
          <p:nvPr/>
        </p:nvSpPr>
        <p:spPr>
          <a:xfrm>
            <a:off x="7358633" y="2991949"/>
            <a:ext cx="321945" cy="360045"/>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a:p>
        </p:txBody>
      </p:sp>
      <p:sp>
        <p:nvSpPr>
          <p:cNvPr id="73" name="object 73"/>
          <p:cNvSpPr/>
          <p:nvPr/>
        </p:nvSpPr>
        <p:spPr>
          <a:xfrm>
            <a:off x="7918704" y="2248999"/>
            <a:ext cx="72390"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a:p>
        </p:txBody>
      </p:sp>
      <p:sp>
        <p:nvSpPr>
          <p:cNvPr id="74" name="object 74"/>
          <p:cNvSpPr/>
          <p:nvPr/>
        </p:nvSpPr>
        <p:spPr>
          <a:xfrm>
            <a:off x="8051292" y="2209376"/>
            <a:ext cx="47625" cy="52069"/>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a:p>
        </p:txBody>
      </p:sp>
      <p:sp>
        <p:nvSpPr>
          <p:cNvPr id="75" name="object 75"/>
          <p:cNvSpPr txBox="1"/>
          <p:nvPr/>
        </p:nvSpPr>
        <p:spPr>
          <a:xfrm>
            <a:off x="6725411" y="2162894"/>
            <a:ext cx="1569720" cy="147955"/>
          </a:xfrm>
          <a:prstGeom prst="rect">
            <a:avLst/>
          </a:prstGeom>
        </p:spPr>
        <p:txBody>
          <a:bodyPr vert="horz" wrap="square" lIns="0" tIns="13335" rIns="0" bIns="0" rtlCol="0">
            <a:spAutoFit/>
          </a:bodyPr>
          <a:lstStyle/>
          <a:p>
            <a:pPr marR="49530" algn="r">
              <a:lnSpc>
                <a:spcPct val="100000"/>
              </a:lnSpc>
              <a:spcBef>
                <a:spcPts val="105"/>
              </a:spcBef>
            </a:pPr>
            <a:r>
              <a:rPr sz="800" spc="155" dirty="0">
                <a:solidFill>
                  <a:srgbClr val="EAEAEA"/>
                </a:solidFill>
                <a:latin typeface="Arial"/>
                <a:cs typeface="Arial"/>
              </a:rPr>
              <a:t></a:t>
            </a:r>
            <a:endParaRPr sz="800">
              <a:latin typeface="Arial"/>
              <a:cs typeface="Arial"/>
            </a:endParaRPr>
          </a:p>
        </p:txBody>
      </p:sp>
      <p:sp>
        <p:nvSpPr>
          <p:cNvPr id="76" name="object 76"/>
          <p:cNvSpPr/>
          <p:nvPr/>
        </p:nvSpPr>
        <p:spPr>
          <a:xfrm>
            <a:off x="428244" y="996272"/>
            <a:ext cx="8310880" cy="303530"/>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a:p>
        </p:txBody>
      </p:sp>
      <p:sp>
        <p:nvSpPr>
          <p:cNvPr id="77" name="object 77"/>
          <p:cNvSpPr txBox="1"/>
          <p:nvPr/>
        </p:nvSpPr>
        <p:spPr>
          <a:xfrm>
            <a:off x="434340" y="996272"/>
            <a:ext cx="8300084" cy="303530"/>
          </a:xfrm>
          <a:prstGeom prst="rect">
            <a:avLst/>
          </a:prstGeom>
          <a:solidFill>
            <a:srgbClr val="124548"/>
          </a:solidFill>
        </p:spPr>
        <p:txBody>
          <a:bodyPr vert="horz" wrap="square" lIns="0" tIns="28575" rIns="0" bIns="0" rtlCol="0">
            <a:spAutoFit/>
          </a:bodyPr>
          <a:lstStyle/>
          <a:p>
            <a:pPr algn="ctr">
              <a:lnSpc>
                <a:spcPct val="100000"/>
              </a:lnSpc>
              <a:spcBef>
                <a:spcPts val="225"/>
              </a:spcBef>
            </a:pPr>
            <a:r>
              <a:rPr sz="1550" b="1" spc="-80" dirty="0">
                <a:solidFill>
                  <a:srgbClr val="FFFFFF"/>
                </a:solidFill>
                <a:latin typeface="Arial"/>
                <a:cs typeface="Arial"/>
              </a:rPr>
              <a:t>EXTENSIONS</a:t>
            </a:r>
            <a:endParaRPr sz="1550">
              <a:latin typeface="Arial"/>
              <a:cs typeface="Arial"/>
            </a:endParaRPr>
          </a:p>
        </p:txBody>
      </p:sp>
      <p:sp>
        <p:nvSpPr>
          <p:cNvPr id="78" name="object 78"/>
          <p:cNvSpPr/>
          <p:nvPr/>
        </p:nvSpPr>
        <p:spPr>
          <a:xfrm>
            <a:off x="9085326" y="2405209"/>
            <a:ext cx="2455545" cy="2036445"/>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a:p>
        </p:txBody>
      </p:sp>
      <p:sp>
        <p:nvSpPr>
          <p:cNvPr id="79" name="object 79"/>
          <p:cNvSpPr txBox="1"/>
          <p:nvPr/>
        </p:nvSpPr>
        <p:spPr>
          <a:xfrm>
            <a:off x="9085326" y="2405209"/>
            <a:ext cx="2455545" cy="2036445"/>
          </a:xfrm>
          <a:prstGeom prst="rect">
            <a:avLst/>
          </a:prstGeom>
          <a:ln w="10667">
            <a:solidFill>
              <a:srgbClr val="8D8D8D"/>
            </a:solidFill>
          </a:ln>
        </p:spPr>
        <p:txBody>
          <a:bodyPr vert="horz" wrap="square" lIns="0" tIns="41275" rIns="0" bIns="0" rtlCol="0">
            <a:spAutoFit/>
          </a:bodyPr>
          <a:lstStyle/>
          <a:p>
            <a:pPr marL="297180">
              <a:lnSpc>
                <a:spcPct val="100000"/>
              </a:lnSpc>
              <a:spcBef>
                <a:spcPts val="325"/>
              </a:spcBef>
            </a:pPr>
            <a:r>
              <a:rPr sz="1400" b="1" spc="-85" dirty="0">
                <a:solidFill>
                  <a:srgbClr val="505050"/>
                </a:solidFill>
                <a:latin typeface="Arial"/>
                <a:cs typeface="Arial"/>
              </a:rPr>
              <a:t>EMBEDDED</a:t>
            </a:r>
            <a:r>
              <a:rPr sz="1400" b="1" spc="-25" dirty="0">
                <a:solidFill>
                  <a:srgbClr val="505050"/>
                </a:solidFill>
                <a:latin typeface="Arial"/>
                <a:cs typeface="Arial"/>
              </a:rPr>
              <a:t> </a:t>
            </a:r>
            <a:r>
              <a:rPr sz="1400" b="1" spc="-114" dirty="0">
                <a:solidFill>
                  <a:srgbClr val="505050"/>
                </a:solidFill>
                <a:latin typeface="Arial"/>
                <a:cs typeface="Arial"/>
              </a:rPr>
              <a:t>CANVASES</a:t>
            </a:r>
            <a:endParaRPr sz="1400">
              <a:latin typeface="Arial"/>
              <a:cs typeface="Arial"/>
            </a:endParaRPr>
          </a:p>
        </p:txBody>
      </p:sp>
      <p:sp>
        <p:nvSpPr>
          <p:cNvPr id="80" name="object 80"/>
          <p:cNvSpPr/>
          <p:nvPr/>
        </p:nvSpPr>
        <p:spPr>
          <a:xfrm>
            <a:off x="9270492" y="3222835"/>
            <a:ext cx="2057400" cy="1109471"/>
          </a:xfrm>
          <a:prstGeom prst="rect">
            <a:avLst/>
          </a:prstGeom>
          <a:blipFill>
            <a:blip r:embed="rId11" cstate="print"/>
            <a:stretch>
              <a:fillRect/>
            </a:stretch>
          </a:blipFill>
        </p:spPr>
        <p:txBody>
          <a:bodyPr wrap="square" lIns="0" tIns="0" rIns="0" bIns="0" rtlCol="0"/>
          <a:lstStyle/>
          <a:p>
            <a:endParaRPr/>
          </a:p>
        </p:txBody>
      </p:sp>
      <p:sp>
        <p:nvSpPr>
          <p:cNvPr id="81" name="object 81"/>
          <p:cNvSpPr/>
          <p:nvPr/>
        </p:nvSpPr>
        <p:spPr>
          <a:xfrm>
            <a:off x="2002535" y="5367104"/>
            <a:ext cx="220979" cy="320040"/>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a:p>
        </p:txBody>
      </p:sp>
      <p:sp>
        <p:nvSpPr>
          <p:cNvPr id="82" name="object 82"/>
          <p:cNvSpPr txBox="1"/>
          <p:nvPr/>
        </p:nvSpPr>
        <p:spPr>
          <a:xfrm>
            <a:off x="2318766" y="5326362"/>
            <a:ext cx="2193290" cy="391160"/>
          </a:xfrm>
          <a:prstGeom prst="rect">
            <a:avLst/>
          </a:prstGeom>
        </p:spPr>
        <p:txBody>
          <a:bodyPr vert="horz" wrap="square" lIns="0" tIns="12700" rIns="0" bIns="0" rtlCol="0">
            <a:spAutoFit/>
          </a:bodyPr>
          <a:lstStyle/>
          <a:p>
            <a:pPr marL="12700">
              <a:lnSpc>
                <a:spcPct val="100000"/>
              </a:lnSpc>
              <a:spcBef>
                <a:spcPts val="100"/>
              </a:spcBef>
            </a:pPr>
            <a:r>
              <a:rPr sz="2400" b="1" spc="-85" dirty="0">
                <a:solidFill>
                  <a:srgbClr val="505050"/>
                </a:solidFill>
                <a:latin typeface="Arial"/>
                <a:cs typeface="Arial"/>
              </a:rPr>
              <a:t>Microsoft</a:t>
            </a:r>
            <a:r>
              <a:rPr sz="2400" b="1" spc="-195" dirty="0">
                <a:solidFill>
                  <a:srgbClr val="505050"/>
                </a:solidFill>
                <a:latin typeface="Arial"/>
                <a:cs typeface="Arial"/>
              </a:rPr>
              <a:t> </a:t>
            </a:r>
            <a:r>
              <a:rPr sz="2400" b="1" spc="-125" dirty="0">
                <a:solidFill>
                  <a:srgbClr val="505050"/>
                </a:solidFill>
                <a:latin typeface="Arial"/>
                <a:cs typeface="Arial"/>
              </a:rPr>
              <a:t>Graph</a:t>
            </a:r>
            <a:endParaRPr sz="2400" dirty="0">
              <a:latin typeface="Arial"/>
              <a:cs typeface="Arial"/>
            </a:endParaRPr>
          </a:p>
        </p:txBody>
      </p:sp>
      <p:sp>
        <p:nvSpPr>
          <p:cNvPr id="83" name="object 83"/>
          <p:cNvSpPr/>
          <p:nvPr/>
        </p:nvSpPr>
        <p:spPr>
          <a:xfrm>
            <a:off x="4375403" y="3075008"/>
            <a:ext cx="300355" cy="1027430"/>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a:p>
        </p:txBody>
      </p:sp>
      <p:sp>
        <p:nvSpPr>
          <p:cNvPr id="84" name="object 84"/>
          <p:cNvSpPr/>
          <p:nvPr/>
        </p:nvSpPr>
        <p:spPr>
          <a:xfrm>
            <a:off x="4768596" y="3049099"/>
            <a:ext cx="1287780" cy="104139"/>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a:p>
        </p:txBody>
      </p:sp>
      <p:sp>
        <p:nvSpPr>
          <p:cNvPr id="85" name="object 85"/>
          <p:cNvSpPr/>
          <p:nvPr/>
        </p:nvSpPr>
        <p:spPr>
          <a:xfrm>
            <a:off x="7872983" y="3010999"/>
            <a:ext cx="300355" cy="1184275"/>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a:p>
        </p:txBody>
      </p:sp>
      <p:sp>
        <p:nvSpPr>
          <p:cNvPr id="86" name="object 86"/>
          <p:cNvSpPr/>
          <p:nvPr/>
        </p:nvSpPr>
        <p:spPr>
          <a:xfrm>
            <a:off x="2606039" y="3606884"/>
            <a:ext cx="736600" cy="281940"/>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a:p>
        </p:txBody>
      </p:sp>
      <p:sp>
        <p:nvSpPr>
          <p:cNvPr id="87" name="object 87"/>
          <p:cNvSpPr txBox="1"/>
          <p:nvPr/>
        </p:nvSpPr>
        <p:spPr>
          <a:xfrm>
            <a:off x="7553959" y="5326362"/>
            <a:ext cx="3221990" cy="391160"/>
          </a:xfrm>
          <a:prstGeom prst="rect">
            <a:avLst/>
          </a:prstGeom>
        </p:spPr>
        <p:txBody>
          <a:bodyPr vert="horz" wrap="square" lIns="0" tIns="12700" rIns="0" bIns="0" rtlCol="0">
            <a:spAutoFit/>
          </a:bodyPr>
          <a:lstStyle/>
          <a:p>
            <a:pPr marL="12700">
              <a:lnSpc>
                <a:spcPct val="100000"/>
              </a:lnSpc>
              <a:spcBef>
                <a:spcPts val="100"/>
              </a:spcBef>
            </a:pPr>
            <a:r>
              <a:rPr sz="2400" b="1" spc="-135" dirty="0">
                <a:solidFill>
                  <a:srgbClr val="505050"/>
                </a:solidFill>
                <a:latin typeface="Arial"/>
                <a:cs typeface="Arial"/>
              </a:rPr>
              <a:t>External </a:t>
            </a:r>
            <a:r>
              <a:rPr sz="2400" b="1" spc="-70" dirty="0">
                <a:solidFill>
                  <a:srgbClr val="505050"/>
                </a:solidFill>
                <a:latin typeface="Arial"/>
                <a:cs typeface="Arial"/>
              </a:rPr>
              <a:t>Data </a:t>
            </a:r>
            <a:r>
              <a:rPr sz="2400" b="1" spc="-20" dirty="0">
                <a:solidFill>
                  <a:srgbClr val="505050"/>
                </a:solidFill>
                <a:latin typeface="Arial"/>
                <a:cs typeface="Arial"/>
              </a:rPr>
              <a:t>&amp;</a:t>
            </a:r>
            <a:r>
              <a:rPr sz="2400" b="1" spc="-200" dirty="0">
                <a:solidFill>
                  <a:srgbClr val="505050"/>
                </a:solidFill>
                <a:latin typeface="Arial"/>
                <a:cs typeface="Arial"/>
              </a:rPr>
              <a:t> </a:t>
            </a:r>
            <a:r>
              <a:rPr sz="2400" b="1" spc="-95" dirty="0">
                <a:solidFill>
                  <a:srgbClr val="505050"/>
                </a:solidFill>
                <a:latin typeface="Arial"/>
                <a:cs typeface="Arial"/>
              </a:rPr>
              <a:t>Content</a:t>
            </a:r>
            <a:endParaRPr sz="2400" dirty="0">
              <a:latin typeface="Arial"/>
              <a:cs typeface="Arial"/>
            </a:endParaRPr>
          </a:p>
        </p:txBody>
      </p:sp>
      <p:sp>
        <p:nvSpPr>
          <p:cNvPr id="88" name="object 88"/>
          <p:cNvSpPr/>
          <p:nvPr/>
        </p:nvSpPr>
        <p:spPr>
          <a:xfrm>
            <a:off x="7053071" y="5327479"/>
            <a:ext cx="457200" cy="457199"/>
          </a:xfrm>
          <a:prstGeom prst="rect">
            <a:avLst/>
          </a:prstGeom>
          <a:blipFill>
            <a:blip r:embed="rId1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174660" y="8264"/>
            <a:ext cx="12017339" cy="68993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pc="-340" dirty="0"/>
              <a:t>Conversation are Core to the Office 365 Platform</a:t>
            </a:r>
            <a:endParaRPr lang="en-US" spc="-2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p:nvPr/>
        </p:nvSpPr>
        <p:spPr>
          <a:xfrm>
            <a:off x="368808" y="4130425"/>
            <a:ext cx="3621404" cy="2101850"/>
          </a:xfrm>
          <a:custGeom>
            <a:avLst/>
            <a:gdLst/>
            <a:ahLst/>
            <a:cxnLst/>
            <a:rect l="l" t="t" r="r" b="b"/>
            <a:pathLst>
              <a:path w="3621404" h="2101850">
                <a:moveTo>
                  <a:pt x="3506596" y="0"/>
                </a:moveTo>
                <a:lnTo>
                  <a:pt x="114452" y="0"/>
                </a:lnTo>
                <a:lnTo>
                  <a:pt x="69903" y="8985"/>
                </a:lnTo>
                <a:lnTo>
                  <a:pt x="33523" y="33496"/>
                </a:lnTo>
                <a:lnTo>
                  <a:pt x="8994" y="69865"/>
                </a:lnTo>
                <a:lnTo>
                  <a:pt x="0" y="114426"/>
                </a:lnTo>
                <a:lnTo>
                  <a:pt x="0" y="1987143"/>
                </a:lnTo>
                <a:lnTo>
                  <a:pt x="8994" y="2031693"/>
                </a:lnTo>
                <a:lnTo>
                  <a:pt x="33523" y="2068073"/>
                </a:lnTo>
                <a:lnTo>
                  <a:pt x="69903" y="2092600"/>
                </a:lnTo>
                <a:lnTo>
                  <a:pt x="114452" y="2101594"/>
                </a:lnTo>
                <a:lnTo>
                  <a:pt x="3506596" y="2101594"/>
                </a:lnTo>
                <a:lnTo>
                  <a:pt x="3551158" y="2092600"/>
                </a:lnTo>
                <a:lnTo>
                  <a:pt x="3587527" y="2068073"/>
                </a:lnTo>
                <a:lnTo>
                  <a:pt x="3612038" y="2031693"/>
                </a:lnTo>
                <a:lnTo>
                  <a:pt x="3621024" y="1987143"/>
                </a:lnTo>
                <a:lnTo>
                  <a:pt x="3621024"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endParaRPr/>
          </a:p>
        </p:txBody>
      </p:sp>
      <p:sp>
        <p:nvSpPr>
          <p:cNvPr id="42" name="object 42"/>
          <p:cNvSpPr txBox="1"/>
          <p:nvPr/>
        </p:nvSpPr>
        <p:spPr>
          <a:xfrm>
            <a:off x="1077569" y="4253616"/>
            <a:ext cx="1894839" cy="391160"/>
          </a:xfrm>
          <a:prstGeom prst="rect">
            <a:avLst/>
          </a:prstGeom>
        </p:spPr>
        <p:txBody>
          <a:bodyPr vert="horz" wrap="square" lIns="0" tIns="12700" rIns="0" bIns="0" rtlCol="0">
            <a:spAutoFit/>
          </a:bodyPr>
          <a:lstStyle/>
          <a:p>
            <a:pPr marL="12700">
              <a:lnSpc>
                <a:spcPct val="100000"/>
              </a:lnSpc>
              <a:spcBef>
                <a:spcPts val="100"/>
              </a:spcBef>
            </a:pPr>
            <a:r>
              <a:rPr sz="2400" b="1" spc="-185" dirty="0">
                <a:solidFill>
                  <a:srgbClr val="D73A00"/>
                </a:solidFill>
                <a:latin typeface="Arial"/>
                <a:cs typeface="Arial"/>
              </a:rPr>
              <a:t>1</a:t>
            </a:r>
            <a:r>
              <a:rPr sz="2400" b="1" spc="-277" baseline="24305" dirty="0">
                <a:solidFill>
                  <a:srgbClr val="D73A00"/>
                </a:solidFill>
                <a:latin typeface="Arial"/>
                <a:cs typeface="Arial"/>
              </a:rPr>
              <a:t>st </a:t>
            </a:r>
            <a:r>
              <a:rPr sz="2400" b="1" spc="-80" dirty="0">
                <a:solidFill>
                  <a:srgbClr val="D73A00"/>
                </a:solidFill>
                <a:latin typeface="Arial"/>
                <a:cs typeface="Arial"/>
              </a:rPr>
              <a:t>Party</a:t>
            </a:r>
            <a:r>
              <a:rPr sz="2400" b="1" spc="-180" dirty="0">
                <a:solidFill>
                  <a:srgbClr val="D73A00"/>
                </a:solidFill>
                <a:latin typeface="Arial"/>
                <a:cs typeface="Arial"/>
              </a:rPr>
              <a:t> </a:t>
            </a:r>
            <a:r>
              <a:rPr sz="2400" b="1" spc="-120" dirty="0">
                <a:solidFill>
                  <a:srgbClr val="D73A00"/>
                </a:solidFill>
                <a:latin typeface="Arial"/>
                <a:cs typeface="Arial"/>
              </a:rPr>
              <a:t>Apps</a:t>
            </a:r>
            <a:endParaRPr sz="2400">
              <a:latin typeface="Arial"/>
              <a:cs typeface="Arial"/>
            </a:endParaRPr>
          </a:p>
        </p:txBody>
      </p:sp>
      <p:sp>
        <p:nvSpPr>
          <p:cNvPr id="43" name="object 43"/>
          <p:cNvSpPr/>
          <p:nvPr/>
        </p:nvSpPr>
        <p:spPr>
          <a:xfrm>
            <a:off x="455676" y="4845181"/>
            <a:ext cx="3534410" cy="1186180"/>
          </a:xfrm>
          <a:custGeom>
            <a:avLst/>
            <a:gdLst/>
            <a:ahLst/>
            <a:cxnLst/>
            <a:rect l="l" t="t" r="r" b="b"/>
            <a:pathLst>
              <a:path w="3534410" h="1186179">
                <a:moveTo>
                  <a:pt x="0" y="1185671"/>
                </a:moveTo>
                <a:lnTo>
                  <a:pt x="3534155" y="1185671"/>
                </a:lnTo>
                <a:lnTo>
                  <a:pt x="3534155" y="0"/>
                </a:lnTo>
                <a:lnTo>
                  <a:pt x="0" y="0"/>
                </a:lnTo>
                <a:lnTo>
                  <a:pt x="0" y="1185671"/>
                </a:lnTo>
                <a:close/>
              </a:path>
            </a:pathLst>
          </a:custGeom>
          <a:solidFill>
            <a:srgbClr val="F8F8F7"/>
          </a:solidFill>
        </p:spPr>
        <p:txBody>
          <a:bodyPr wrap="square" lIns="0" tIns="0" rIns="0" bIns="0" rtlCol="0"/>
          <a:lstStyle/>
          <a:p>
            <a:endParaRPr/>
          </a:p>
        </p:txBody>
      </p:sp>
      <p:sp>
        <p:nvSpPr>
          <p:cNvPr id="44" name="object 44"/>
          <p:cNvSpPr/>
          <p:nvPr/>
        </p:nvSpPr>
        <p:spPr>
          <a:xfrm>
            <a:off x="649401" y="5063965"/>
            <a:ext cx="47155" cy="47155"/>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999642" y="5011221"/>
            <a:ext cx="1986762" cy="187896"/>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649401" y="5422104"/>
            <a:ext cx="47155" cy="4715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990904" y="5369361"/>
            <a:ext cx="2526868" cy="145389"/>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649401" y="5780244"/>
            <a:ext cx="47155" cy="47155"/>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999642" y="5729546"/>
            <a:ext cx="2704058" cy="185851"/>
          </a:xfrm>
          <a:prstGeom prst="rect">
            <a:avLst/>
          </a:prstGeom>
          <a:blipFill>
            <a:blip r:embed="rId7" cstate="print"/>
            <a:stretch>
              <a:fillRect/>
            </a:stretch>
          </a:blipFill>
        </p:spPr>
        <p:txBody>
          <a:bodyPr wrap="square" lIns="0" tIns="0" rIns="0" bIns="0" rtlCol="0"/>
          <a:lstStyle/>
          <a:p>
            <a:endParaRPr/>
          </a:p>
        </p:txBody>
      </p:sp>
      <p:sp>
        <p:nvSpPr>
          <p:cNvPr id="50" name="object 50"/>
          <p:cNvSpPr/>
          <p:nvPr/>
        </p:nvSpPr>
        <p:spPr>
          <a:xfrm>
            <a:off x="4331208" y="4130425"/>
            <a:ext cx="3621404" cy="2101850"/>
          </a:xfrm>
          <a:custGeom>
            <a:avLst/>
            <a:gdLst/>
            <a:ahLst/>
            <a:cxnLst/>
            <a:rect l="l" t="t" r="r" b="b"/>
            <a:pathLst>
              <a:path w="3621404" h="2101850">
                <a:moveTo>
                  <a:pt x="3506596"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6596" y="2101594"/>
                </a:lnTo>
                <a:lnTo>
                  <a:pt x="3551158" y="2092600"/>
                </a:lnTo>
                <a:lnTo>
                  <a:pt x="3587527" y="2068073"/>
                </a:lnTo>
                <a:lnTo>
                  <a:pt x="3612038" y="2031693"/>
                </a:lnTo>
                <a:lnTo>
                  <a:pt x="3621023" y="1987143"/>
                </a:lnTo>
                <a:lnTo>
                  <a:pt x="3621023" y="114426"/>
                </a:lnTo>
                <a:lnTo>
                  <a:pt x="3612038" y="69865"/>
                </a:lnTo>
                <a:lnTo>
                  <a:pt x="3587527" y="33496"/>
                </a:lnTo>
                <a:lnTo>
                  <a:pt x="3551158" y="8985"/>
                </a:lnTo>
                <a:lnTo>
                  <a:pt x="3506596" y="0"/>
                </a:lnTo>
                <a:close/>
              </a:path>
            </a:pathLst>
          </a:custGeom>
          <a:solidFill>
            <a:srgbClr val="F8F8F7"/>
          </a:solidFill>
        </p:spPr>
        <p:txBody>
          <a:bodyPr wrap="square" lIns="0" tIns="0" rIns="0" bIns="0" rtlCol="0"/>
          <a:lstStyle/>
          <a:p>
            <a:endParaRPr/>
          </a:p>
        </p:txBody>
      </p:sp>
      <p:sp>
        <p:nvSpPr>
          <p:cNvPr id="51" name="object 51"/>
          <p:cNvSpPr txBox="1"/>
          <p:nvPr/>
        </p:nvSpPr>
        <p:spPr>
          <a:xfrm>
            <a:off x="5039995" y="4253616"/>
            <a:ext cx="197866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D73A00"/>
                </a:solidFill>
                <a:latin typeface="Arial"/>
                <a:cs typeface="Arial"/>
              </a:rPr>
              <a:t>3</a:t>
            </a:r>
            <a:r>
              <a:rPr sz="2400" b="1" spc="-37" baseline="24305" dirty="0">
                <a:solidFill>
                  <a:srgbClr val="D73A00"/>
                </a:solidFill>
                <a:latin typeface="Arial"/>
                <a:cs typeface="Arial"/>
              </a:rPr>
              <a:t>rd </a:t>
            </a:r>
            <a:r>
              <a:rPr sz="2400" b="1" spc="-80" dirty="0">
                <a:solidFill>
                  <a:srgbClr val="D73A00"/>
                </a:solidFill>
                <a:latin typeface="Arial"/>
                <a:cs typeface="Arial"/>
              </a:rPr>
              <a:t>Party</a:t>
            </a:r>
            <a:r>
              <a:rPr sz="2400" b="1" spc="-250" dirty="0">
                <a:solidFill>
                  <a:srgbClr val="D73A00"/>
                </a:solidFill>
                <a:latin typeface="Arial"/>
                <a:cs typeface="Arial"/>
              </a:rPr>
              <a:t> </a:t>
            </a:r>
            <a:r>
              <a:rPr sz="2400" b="1" spc="-114" dirty="0">
                <a:solidFill>
                  <a:srgbClr val="D73A00"/>
                </a:solidFill>
                <a:latin typeface="Arial"/>
                <a:cs typeface="Arial"/>
              </a:rPr>
              <a:t>Apps</a:t>
            </a:r>
            <a:endParaRPr sz="2400">
              <a:latin typeface="Arial"/>
              <a:cs typeface="Arial"/>
            </a:endParaRPr>
          </a:p>
        </p:txBody>
      </p:sp>
      <p:sp>
        <p:nvSpPr>
          <p:cNvPr id="52" name="object 52"/>
          <p:cNvSpPr/>
          <p:nvPr/>
        </p:nvSpPr>
        <p:spPr>
          <a:xfrm>
            <a:off x="4418076" y="4845181"/>
            <a:ext cx="3272154" cy="1186180"/>
          </a:xfrm>
          <a:custGeom>
            <a:avLst/>
            <a:gdLst/>
            <a:ahLst/>
            <a:cxnLst/>
            <a:rect l="l" t="t" r="r" b="b"/>
            <a:pathLst>
              <a:path w="3272154" h="1186179">
                <a:moveTo>
                  <a:pt x="0" y="1185671"/>
                </a:moveTo>
                <a:lnTo>
                  <a:pt x="3272028" y="1185671"/>
                </a:lnTo>
                <a:lnTo>
                  <a:pt x="3272028" y="0"/>
                </a:lnTo>
                <a:lnTo>
                  <a:pt x="0" y="0"/>
                </a:lnTo>
                <a:lnTo>
                  <a:pt x="0" y="1185671"/>
                </a:lnTo>
                <a:close/>
              </a:path>
            </a:pathLst>
          </a:custGeom>
          <a:solidFill>
            <a:srgbClr val="F8F8F7"/>
          </a:solidFill>
        </p:spPr>
        <p:txBody>
          <a:bodyPr wrap="square" lIns="0" tIns="0" rIns="0" bIns="0" rtlCol="0"/>
          <a:lstStyle/>
          <a:p>
            <a:endParaRPr/>
          </a:p>
        </p:txBody>
      </p:sp>
      <p:sp>
        <p:nvSpPr>
          <p:cNvPr id="53" name="object 53"/>
          <p:cNvSpPr/>
          <p:nvPr/>
        </p:nvSpPr>
        <p:spPr>
          <a:xfrm>
            <a:off x="4611496" y="5063965"/>
            <a:ext cx="47116" cy="47155"/>
          </a:xfrm>
          <a:prstGeom prst="rect">
            <a:avLst/>
          </a:prstGeom>
          <a:blipFill>
            <a:blip r:embed="rId8" cstate="print"/>
            <a:stretch>
              <a:fillRect/>
            </a:stretch>
          </a:blipFill>
        </p:spPr>
        <p:txBody>
          <a:bodyPr wrap="square" lIns="0" tIns="0" rIns="0" bIns="0" rtlCol="0"/>
          <a:lstStyle/>
          <a:p>
            <a:endParaRPr/>
          </a:p>
        </p:txBody>
      </p:sp>
      <p:sp>
        <p:nvSpPr>
          <p:cNvPr id="54" name="object 54"/>
          <p:cNvSpPr/>
          <p:nvPr/>
        </p:nvSpPr>
        <p:spPr>
          <a:xfrm>
            <a:off x="4961763" y="5011221"/>
            <a:ext cx="1831339" cy="187896"/>
          </a:xfrm>
          <a:prstGeom prst="rect">
            <a:avLst/>
          </a:prstGeom>
          <a:blipFill>
            <a:blip r:embed="rId9" cstate="print"/>
            <a:stretch>
              <a:fillRect/>
            </a:stretch>
          </a:blipFill>
        </p:spPr>
        <p:txBody>
          <a:bodyPr wrap="square" lIns="0" tIns="0" rIns="0" bIns="0" rtlCol="0"/>
          <a:lstStyle/>
          <a:p>
            <a:endParaRPr/>
          </a:p>
        </p:txBody>
      </p:sp>
      <p:sp>
        <p:nvSpPr>
          <p:cNvPr id="55" name="object 55"/>
          <p:cNvSpPr/>
          <p:nvPr/>
        </p:nvSpPr>
        <p:spPr>
          <a:xfrm>
            <a:off x="4611496" y="5422104"/>
            <a:ext cx="47116" cy="47155"/>
          </a:xfrm>
          <a:prstGeom prst="rect">
            <a:avLst/>
          </a:prstGeom>
          <a:blipFill>
            <a:blip r:embed="rId10" cstate="print"/>
            <a:stretch>
              <a:fillRect/>
            </a:stretch>
          </a:blipFill>
        </p:spPr>
        <p:txBody>
          <a:bodyPr wrap="square" lIns="0" tIns="0" rIns="0" bIns="0" rtlCol="0"/>
          <a:lstStyle/>
          <a:p>
            <a:endParaRPr/>
          </a:p>
        </p:txBody>
      </p:sp>
      <p:sp>
        <p:nvSpPr>
          <p:cNvPr id="56" name="object 56"/>
          <p:cNvSpPr/>
          <p:nvPr/>
        </p:nvSpPr>
        <p:spPr>
          <a:xfrm>
            <a:off x="4961763" y="5371406"/>
            <a:ext cx="2138680" cy="184823"/>
          </a:xfrm>
          <a:prstGeom prst="rect">
            <a:avLst/>
          </a:prstGeom>
          <a:blipFill>
            <a:blip r:embed="rId11" cstate="print"/>
            <a:stretch>
              <a:fillRect/>
            </a:stretch>
          </a:blipFill>
        </p:spPr>
        <p:txBody>
          <a:bodyPr wrap="square" lIns="0" tIns="0" rIns="0" bIns="0" rtlCol="0"/>
          <a:lstStyle/>
          <a:p>
            <a:endParaRPr/>
          </a:p>
        </p:txBody>
      </p:sp>
      <p:sp>
        <p:nvSpPr>
          <p:cNvPr id="57" name="object 57"/>
          <p:cNvSpPr/>
          <p:nvPr/>
        </p:nvSpPr>
        <p:spPr>
          <a:xfrm>
            <a:off x="4611496" y="5780244"/>
            <a:ext cx="47116" cy="47155"/>
          </a:xfrm>
          <a:prstGeom prst="rect">
            <a:avLst/>
          </a:prstGeom>
          <a:blipFill>
            <a:blip r:embed="rId12" cstate="print"/>
            <a:stretch>
              <a:fillRect/>
            </a:stretch>
          </a:blipFill>
        </p:spPr>
        <p:txBody>
          <a:bodyPr wrap="square" lIns="0" tIns="0" rIns="0" bIns="0" rtlCol="0"/>
          <a:lstStyle/>
          <a:p>
            <a:endParaRPr/>
          </a:p>
        </p:txBody>
      </p:sp>
      <p:sp>
        <p:nvSpPr>
          <p:cNvPr id="58" name="object 58"/>
          <p:cNvSpPr/>
          <p:nvPr/>
        </p:nvSpPr>
        <p:spPr>
          <a:xfrm>
            <a:off x="4961763" y="5729546"/>
            <a:ext cx="2195321" cy="143256"/>
          </a:xfrm>
          <a:prstGeom prst="rect">
            <a:avLst/>
          </a:prstGeom>
          <a:blipFill>
            <a:blip r:embed="rId13" cstate="print"/>
            <a:stretch>
              <a:fillRect/>
            </a:stretch>
          </a:blipFill>
        </p:spPr>
        <p:txBody>
          <a:bodyPr wrap="square" lIns="0" tIns="0" rIns="0" bIns="0" rtlCol="0"/>
          <a:lstStyle/>
          <a:p>
            <a:endParaRPr/>
          </a:p>
        </p:txBody>
      </p:sp>
      <p:sp>
        <p:nvSpPr>
          <p:cNvPr id="59" name="object 59"/>
          <p:cNvSpPr/>
          <p:nvPr/>
        </p:nvSpPr>
        <p:spPr>
          <a:xfrm>
            <a:off x="8293607" y="4130425"/>
            <a:ext cx="3619500" cy="2101850"/>
          </a:xfrm>
          <a:custGeom>
            <a:avLst/>
            <a:gdLst/>
            <a:ahLst/>
            <a:cxnLst/>
            <a:rect l="l" t="t" r="r" b="b"/>
            <a:pathLst>
              <a:path w="3619500" h="2101850">
                <a:moveTo>
                  <a:pt x="3505073" y="0"/>
                </a:moveTo>
                <a:lnTo>
                  <a:pt x="114426" y="0"/>
                </a:lnTo>
                <a:lnTo>
                  <a:pt x="69865" y="8985"/>
                </a:lnTo>
                <a:lnTo>
                  <a:pt x="33496" y="33496"/>
                </a:lnTo>
                <a:lnTo>
                  <a:pt x="8985" y="69865"/>
                </a:lnTo>
                <a:lnTo>
                  <a:pt x="0" y="114426"/>
                </a:lnTo>
                <a:lnTo>
                  <a:pt x="0" y="1987143"/>
                </a:lnTo>
                <a:lnTo>
                  <a:pt x="8985" y="2031693"/>
                </a:lnTo>
                <a:lnTo>
                  <a:pt x="33496" y="2068073"/>
                </a:lnTo>
                <a:lnTo>
                  <a:pt x="69865" y="2092600"/>
                </a:lnTo>
                <a:lnTo>
                  <a:pt x="114426" y="2101594"/>
                </a:lnTo>
                <a:lnTo>
                  <a:pt x="3505073" y="2101594"/>
                </a:lnTo>
                <a:lnTo>
                  <a:pt x="3549634" y="2092600"/>
                </a:lnTo>
                <a:lnTo>
                  <a:pt x="3586003" y="2068073"/>
                </a:lnTo>
                <a:lnTo>
                  <a:pt x="3610514" y="2031693"/>
                </a:lnTo>
                <a:lnTo>
                  <a:pt x="3619500" y="1987143"/>
                </a:lnTo>
                <a:lnTo>
                  <a:pt x="3619500" y="114426"/>
                </a:lnTo>
                <a:lnTo>
                  <a:pt x="3610514" y="69865"/>
                </a:lnTo>
                <a:lnTo>
                  <a:pt x="3586003" y="33496"/>
                </a:lnTo>
                <a:lnTo>
                  <a:pt x="3549634" y="8985"/>
                </a:lnTo>
                <a:lnTo>
                  <a:pt x="3505073" y="0"/>
                </a:lnTo>
                <a:close/>
              </a:path>
            </a:pathLst>
          </a:custGeom>
          <a:solidFill>
            <a:srgbClr val="F8F8F7"/>
          </a:solidFill>
        </p:spPr>
        <p:txBody>
          <a:bodyPr wrap="square" lIns="0" tIns="0" rIns="0" bIns="0" rtlCol="0"/>
          <a:lstStyle/>
          <a:p>
            <a:endParaRPr/>
          </a:p>
        </p:txBody>
      </p:sp>
      <p:sp>
        <p:nvSpPr>
          <p:cNvPr id="60" name="object 60"/>
          <p:cNvSpPr txBox="1"/>
          <p:nvPr/>
        </p:nvSpPr>
        <p:spPr>
          <a:xfrm>
            <a:off x="9002648" y="4253616"/>
            <a:ext cx="1871980" cy="391160"/>
          </a:xfrm>
          <a:prstGeom prst="rect">
            <a:avLst/>
          </a:prstGeom>
        </p:spPr>
        <p:txBody>
          <a:bodyPr vert="horz" wrap="square" lIns="0" tIns="12700" rIns="0" bIns="0" rtlCol="0">
            <a:spAutoFit/>
          </a:bodyPr>
          <a:lstStyle/>
          <a:p>
            <a:pPr marL="12700">
              <a:lnSpc>
                <a:spcPct val="100000"/>
              </a:lnSpc>
              <a:spcBef>
                <a:spcPts val="100"/>
              </a:spcBef>
            </a:pPr>
            <a:r>
              <a:rPr sz="2400" b="1" spc="-105" dirty="0">
                <a:solidFill>
                  <a:srgbClr val="D73A00"/>
                </a:solidFill>
                <a:latin typeface="Arial"/>
                <a:cs typeface="Arial"/>
              </a:rPr>
              <a:t>Custom</a:t>
            </a:r>
            <a:r>
              <a:rPr sz="2400" b="1" spc="-70" dirty="0">
                <a:solidFill>
                  <a:srgbClr val="D73A00"/>
                </a:solidFill>
                <a:latin typeface="Arial"/>
                <a:cs typeface="Arial"/>
              </a:rPr>
              <a:t> </a:t>
            </a:r>
            <a:r>
              <a:rPr sz="2400" b="1" spc="-120" dirty="0">
                <a:solidFill>
                  <a:srgbClr val="D73A00"/>
                </a:solidFill>
                <a:latin typeface="Arial"/>
                <a:cs typeface="Arial"/>
              </a:rPr>
              <a:t>Apps</a:t>
            </a:r>
            <a:endParaRPr sz="2400">
              <a:latin typeface="Arial"/>
              <a:cs typeface="Arial"/>
            </a:endParaRPr>
          </a:p>
        </p:txBody>
      </p:sp>
      <p:sp>
        <p:nvSpPr>
          <p:cNvPr id="61" name="object 61"/>
          <p:cNvSpPr/>
          <p:nvPr/>
        </p:nvSpPr>
        <p:spPr>
          <a:xfrm>
            <a:off x="8380476" y="4845181"/>
            <a:ext cx="3533140" cy="1186180"/>
          </a:xfrm>
          <a:custGeom>
            <a:avLst/>
            <a:gdLst/>
            <a:ahLst/>
            <a:cxnLst/>
            <a:rect l="l" t="t" r="r" b="b"/>
            <a:pathLst>
              <a:path w="3533140" h="1186179">
                <a:moveTo>
                  <a:pt x="0" y="1185671"/>
                </a:moveTo>
                <a:lnTo>
                  <a:pt x="3532631" y="1185671"/>
                </a:lnTo>
                <a:lnTo>
                  <a:pt x="3532631" y="0"/>
                </a:lnTo>
                <a:lnTo>
                  <a:pt x="0" y="0"/>
                </a:lnTo>
                <a:lnTo>
                  <a:pt x="0" y="1185671"/>
                </a:lnTo>
                <a:close/>
              </a:path>
            </a:pathLst>
          </a:custGeom>
          <a:solidFill>
            <a:srgbClr val="F8F8F7"/>
          </a:solidFill>
        </p:spPr>
        <p:txBody>
          <a:bodyPr wrap="square" lIns="0" tIns="0" rIns="0" bIns="0" rtlCol="0"/>
          <a:lstStyle/>
          <a:p>
            <a:endParaRPr/>
          </a:p>
        </p:txBody>
      </p:sp>
      <p:sp>
        <p:nvSpPr>
          <p:cNvPr id="62" name="object 62"/>
          <p:cNvSpPr/>
          <p:nvPr/>
        </p:nvSpPr>
        <p:spPr>
          <a:xfrm>
            <a:off x="8573643" y="5063965"/>
            <a:ext cx="47116" cy="47155"/>
          </a:xfrm>
          <a:prstGeom prst="rect">
            <a:avLst/>
          </a:prstGeom>
          <a:blipFill>
            <a:blip r:embed="rId8" cstate="print"/>
            <a:stretch>
              <a:fillRect/>
            </a:stretch>
          </a:blipFill>
        </p:spPr>
        <p:txBody>
          <a:bodyPr wrap="square" lIns="0" tIns="0" rIns="0" bIns="0" rtlCol="0"/>
          <a:lstStyle/>
          <a:p>
            <a:endParaRPr/>
          </a:p>
        </p:txBody>
      </p:sp>
      <p:sp>
        <p:nvSpPr>
          <p:cNvPr id="63" name="object 63"/>
          <p:cNvSpPr/>
          <p:nvPr/>
        </p:nvSpPr>
        <p:spPr>
          <a:xfrm>
            <a:off x="8923781" y="5013266"/>
            <a:ext cx="2134489" cy="185851"/>
          </a:xfrm>
          <a:prstGeom prst="rect">
            <a:avLst/>
          </a:prstGeom>
          <a:blipFill>
            <a:blip r:embed="rId14" cstate="print"/>
            <a:stretch>
              <a:fillRect/>
            </a:stretch>
          </a:blipFill>
        </p:spPr>
        <p:txBody>
          <a:bodyPr wrap="square" lIns="0" tIns="0" rIns="0" bIns="0" rtlCol="0"/>
          <a:lstStyle/>
          <a:p>
            <a:endParaRPr/>
          </a:p>
        </p:txBody>
      </p:sp>
      <p:sp>
        <p:nvSpPr>
          <p:cNvPr id="64" name="object 64"/>
          <p:cNvSpPr/>
          <p:nvPr/>
        </p:nvSpPr>
        <p:spPr>
          <a:xfrm>
            <a:off x="8573643" y="5422104"/>
            <a:ext cx="47116" cy="47155"/>
          </a:xfrm>
          <a:prstGeom prst="rect">
            <a:avLst/>
          </a:prstGeom>
          <a:blipFill>
            <a:blip r:embed="rId10" cstate="print"/>
            <a:stretch>
              <a:fillRect/>
            </a:stretch>
          </a:blipFill>
        </p:spPr>
        <p:txBody>
          <a:bodyPr wrap="square" lIns="0" tIns="0" rIns="0" bIns="0" rtlCol="0"/>
          <a:lstStyle/>
          <a:p>
            <a:endParaRPr/>
          </a:p>
        </p:txBody>
      </p:sp>
      <p:sp>
        <p:nvSpPr>
          <p:cNvPr id="65" name="object 65"/>
          <p:cNvSpPr/>
          <p:nvPr/>
        </p:nvSpPr>
        <p:spPr>
          <a:xfrm>
            <a:off x="8915145" y="5369361"/>
            <a:ext cx="2670048" cy="187896"/>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8573643" y="5780244"/>
            <a:ext cx="47116" cy="47155"/>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8908415" y="5729546"/>
            <a:ext cx="2381123" cy="185851"/>
          </a:xfrm>
          <a:prstGeom prst="rect">
            <a:avLst/>
          </a:prstGeom>
          <a:blipFill>
            <a:blip r:embed="rId16" cstate="print"/>
            <a:stretch>
              <a:fillRect/>
            </a:stretch>
          </a:blipFill>
        </p:spPr>
        <p:txBody>
          <a:bodyPr wrap="square" lIns="0" tIns="0" rIns="0" bIns="0" rtlCol="0"/>
          <a:lstStyle/>
          <a:p>
            <a:endParaRPr/>
          </a:p>
        </p:txBody>
      </p:sp>
      <p:sp>
        <p:nvSpPr>
          <p:cNvPr id="3" name="object 3"/>
          <p:cNvSpPr/>
          <p:nvPr/>
        </p:nvSpPr>
        <p:spPr>
          <a:xfrm>
            <a:off x="1308480" y="1693164"/>
            <a:ext cx="1409573" cy="129032"/>
          </a:xfrm>
          <a:prstGeom prst="rect">
            <a:avLst/>
          </a:prstGeom>
          <a:blipFill>
            <a:blip r:embed="rId17" cstate="print"/>
            <a:stretch>
              <a:fillRect/>
            </a:stretch>
          </a:blipFill>
        </p:spPr>
        <p:txBody>
          <a:bodyPr wrap="square" lIns="0" tIns="0" rIns="0" bIns="0" rtlCol="0"/>
          <a:lstStyle/>
          <a:p>
            <a:endParaRPr/>
          </a:p>
        </p:txBody>
      </p:sp>
      <p:sp>
        <p:nvSpPr>
          <p:cNvPr id="4" name="object 4"/>
          <p:cNvSpPr/>
          <p:nvPr/>
        </p:nvSpPr>
        <p:spPr>
          <a:xfrm>
            <a:off x="1004316" y="1917192"/>
            <a:ext cx="2018030" cy="1393190"/>
          </a:xfrm>
          <a:custGeom>
            <a:avLst/>
            <a:gdLst/>
            <a:ahLst/>
            <a:cxnLst/>
            <a:rect l="l" t="t" r="r" b="b"/>
            <a:pathLst>
              <a:path w="2018030" h="1393189">
                <a:moveTo>
                  <a:pt x="0" y="1392936"/>
                </a:moveTo>
                <a:lnTo>
                  <a:pt x="2017776" y="1392936"/>
                </a:lnTo>
                <a:lnTo>
                  <a:pt x="2017776" y="0"/>
                </a:lnTo>
                <a:lnTo>
                  <a:pt x="0" y="0"/>
                </a:lnTo>
                <a:lnTo>
                  <a:pt x="0" y="1392936"/>
                </a:lnTo>
                <a:close/>
              </a:path>
            </a:pathLst>
          </a:custGeom>
          <a:solidFill>
            <a:srgbClr val="D2D2D2"/>
          </a:solidFill>
        </p:spPr>
        <p:txBody>
          <a:bodyPr wrap="square" lIns="0" tIns="0" rIns="0" bIns="0" rtlCol="0"/>
          <a:lstStyle/>
          <a:p>
            <a:endParaRPr/>
          </a:p>
        </p:txBody>
      </p:sp>
      <p:sp>
        <p:nvSpPr>
          <p:cNvPr id="5" name="object 5"/>
          <p:cNvSpPr/>
          <p:nvPr/>
        </p:nvSpPr>
        <p:spPr>
          <a:xfrm>
            <a:off x="1990344" y="1947672"/>
            <a:ext cx="45720" cy="44450"/>
          </a:xfrm>
          <a:custGeom>
            <a:avLst/>
            <a:gdLst/>
            <a:ahLst/>
            <a:cxnLst/>
            <a:rect l="l" t="t" r="r" b="b"/>
            <a:pathLst>
              <a:path w="45719" h="44450">
                <a:moveTo>
                  <a:pt x="22860" y="0"/>
                </a:moveTo>
                <a:lnTo>
                  <a:pt x="13983" y="1738"/>
                </a:lnTo>
                <a:lnTo>
                  <a:pt x="6715" y="6476"/>
                </a:lnTo>
                <a:lnTo>
                  <a:pt x="1803" y="13501"/>
                </a:lnTo>
                <a:lnTo>
                  <a:pt x="0" y="22098"/>
                </a:lnTo>
                <a:lnTo>
                  <a:pt x="1803" y="30694"/>
                </a:lnTo>
                <a:lnTo>
                  <a:pt x="6715" y="37718"/>
                </a:lnTo>
                <a:lnTo>
                  <a:pt x="13983" y="42457"/>
                </a:lnTo>
                <a:lnTo>
                  <a:pt x="22860" y="44195"/>
                </a:lnTo>
                <a:lnTo>
                  <a:pt x="31736" y="42457"/>
                </a:lnTo>
                <a:lnTo>
                  <a:pt x="39004" y="37718"/>
                </a:lnTo>
                <a:lnTo>
                  <a:pt x="43916" y="30694"/>
                </a:lnTo>
                <a:lnTo>
                  <a:pt x="45719" y="22098"/>
                </a:lnTo>
                <a:lnTo>
                  <a:pt x="43916" y="13501"/>
                </a:lnTo>
                <a:lnTo>
                  <a:pt x="39004" y="6476"/>
                </a:lnTo>
                <a:lnTo>
                  <a:pt x="31736" y="1738"/>
                </a:lnTo>
                <a:lnTo>
                  <a:pt x="22860" y="0"/>
                </a:lnTo>
                <a:close/>
              </a:path>
            </a:pathLst>
          </a:custGeom>
          <a:solidFill>
            <a:srgbClr val="333333"/>
          </a:solidFill>
        </p:spPr>
        <p:txBody>
          <a:bodyPr wrap="square" lIns="0" tIns="0" rIns="0" bIns="0" rtlCol="0"/>
          <a:lstStyle/>
          <a:p>
            <a:endParaRPr/>
          </a:p>
        </p:txBody>
      </p:sp>
      <p:sp>
        <p:nvSpPr>
          <p:cNvPr id="6" name="object 6"/>
          <p:cNvSpPr/>
          <p:nvPr/>
        </p:nvSpPr>
        <p:spPr>
          <a:xfrm>
            <a:off x="1078991" y="2023872"/>
            <a:ext cx="1882139" cy="1226820"/>
          </a:xfrm>
          <a:custGeom>
            <a:avLst/>
            <a:gdLst/>
            <a:ahLst/>
            <a:cxnLst/>
            <a:rect l="l" t="t" r="r" b="b"/>
            <a:pathLst>
              <a:path w="1882139" h="1226820">
                <a:moveTo>
                  <a:pt x="0" y="1226819"/>
                </a:moveTo>
                <a:lnTo>
                  <a:pt x="1882139" y="1226819"/>
                </a:lnTo>
                <a:lnTo>
                  <a:pt x="1882139" y="0"/>
                </a:lnTo>
                <a:lnTo>
                  <a:pt x="0" y="0"/>
                </a:lnTo>
                <a:lnTo>
                  <a:pt x="0" y="1226819"/>
                </a:lnTo>
                <a:close/>
              </a:path>
            </a:pathLst>
          </a:custGeom>
          <a:solidFill>
            <a:srgbClr val="E6E6E6"/>
          </a:solidFill>
        </p:spPr>
        <p:txBody>
          <a:bodyPr wrap="square" lIns="0" tIns="0" rIns="0" bIns="0" rtlCol="0"/>
          <a:lstStyle/>
          <a:p>
            <a:endParaRPr/>
          </a:p>
        </p:txBody>
      </p:sp>
      <p:sp>
        <p:nvSpPr>
          <p:cNvPr id="7" name="object 7"/>
          <p:cNvSpPr/>
          <p:nvPr/>
        </p:nvSpPr>
        <p:spPr>
          <a:xfrm>
            <a:off x="690372" y="3325367"/>
            <a:ext cx="2615565" cy="106680"/>
          </a:xfrm>
          <a:custGeom>
            <a:avLst/>
            <a:gdLst/>
            <a:ahLst/>
            <a:cxnLst/>
            <a:rect l="l" t="t" r="r" b="b"/>
            <a:pathLst>
              <a:path w="2615565" h="106679">
                <a:moveTo>
                  <a:pt x="2615183" y="0"/>
                </a:moveTo>
                <a:lnTo>
                  <a:pt x="0" y="0"/>
                </a:lnTo>
                <a:lnTo>
                  <a:pt x="0" y="15240"/>
                </a:lnTo>
                <a:lnTo>
                  <a:pt x="7938" y="48815"/>
                </a:lnTo>
                <a:lnTo>
                  <a:pt x="29887" y="78105"/>
                </a:lnTo>
                <a:lnTo>
                  <a:pt x="63045" y="98821"/>
                </a:lnTo>
                <a:lnTo>
                  <a:pt x="104609" y="106680"/>
                </a:lnTo>
                <a:lnTo>
                  <a:pt x="2510536" y="106680"/>
                </a:lnTo>
                <a:lnTo>
                  <a:pt x="2552122" y="98821"/>
                </a:lnTo>
                <a:lnTo>
                  <a:pt x="2585291" y="78105"/>
                </a:lnTo>
                <a:lnTo>
                  <a:pt x="2607244" y="48815"/>
                </a:lnTo>
                <a:lnTo>
                  <a:pt x="2615183" y="15240"/>
                </a:lnTo>
                <a:lnTo>
                  <a:pt x="2615183" y="0"/>
                </a:lnTo>
                <a:close/>
              </a:path>
            </a:pathLst>
          </a:custGeom>
          <a:solidFill>
            <a:srgbClr val="959595"/>
          </a:solidFill>
        </p:spPr>
        <p:txBody>
          <a:bodyPr wrap="square" lIns="0" tIns="0" rIns="0" bIns="0" rtlCol="0"/>
          <a:lstStyle/>
          <a:p>
            <a:endParaRPr/>
          </a:p>
        </p:txBody>
      </p:sp>
      <p:sp>
        <p:nvSpPr>
          <p:cNvPr id="8" name="object 8"/>
          <p:cNvSpPr/>
          <p:nvPr/>
        </p:nvSpPr>
        <p:spPr>
          <a:xfrm>
            <a:off x="1541525" y="2099310"/>
            <a:ext cx="1294130" cy="113030"/>
          </a:xfrm>
          <a:custGeom>
            <a:avLst/>
            <a:gdLst/>
            <a:ahLst/>
            <a:cxnLst/>
            <a:rect l="l" t="t" r="r" b="b"/>
            <a:pathLst>
              <a:path w="1294130" h="113030">
                <a:moveTo>
                  <a:pt x="0" y="112775"/>
                </a:moveTo>
                <a:lnTo>
                  <a:pt x="1293876" y="112775"/>
                </a:lnTo>
                <a:lnTo>
                  <a:pt x="1293876" y="0"/>
                </a:lnTo>
                <a:lnTo>
                  <a:pt x="0" y="0"/>
                </a:lnTo>
                <a:lnTo>
                  <a:pt x="0" y="112775"/>
                </a:lnTo>
                <a:close/>
              </a:path>
            </a:pathLst>
          </a:custGeom>
          <a:solidFill>
            <a:srgbClr val="FFFFFF"/>
          </a:solidFill>
        </p:spPr>
        <p:txBody>
          <a:bodyPr wrap="square" lIns="0" tIns="0" rIns="0" bIns="0" rtlCol="0"/>
          <a:lstStyle/>
          <a:p>
            <a:endParaRPr/>
          </a:p>
        </p:txBody>
      </p:sp>
      <p:sp>
        <p:nvSpPr>
          <p:cNvPr id="9" name="object 9"/>
          <p:cNvSpPr/>
          <p:nvPr/>
        </p:nvSpPr>
        <p:spPr>
          <a:xfrm>
            <a:off x="1541525" y="2099310"/>
            <a:ext cx="1294130" cy="113030"/>
          </a:xfrm>
          <a:custGeom>
            <a:avLst/>
            <a:gdLst/>
            <a:ahLst/>
            <a:cxnLst/>
            <a:rect l="l" t="t" r="r" b="b"/>
            <a:pathLst>
              <a:path w="1294130" h="113030">
                <a:moveTo>
                  <a:pt x="0" y="112775"/>
                </a:moveTo>
                <a:lnTo>
                  <a:pt x="1293876" y="112775"/>
                </a:lnTo>
                <a:lnTo>
                  <a:pt x="1293876" y="0"/>
                </a:lnTo>
                <a:lnTo>
                  <a:pt x="0" y="0"/>
                </a:lnTo>
                <a:lnTo>
                  <a:pt x="0" y="112775"/>
                </a:lnTo>
                <a:close/>
              </a:path>
            </a:pathLst>
          </a:custGeom>
          <a:ln w="10668">
            <a:solidFill>
              <a:srgbClr val="949494"/>
            </a:solidFill>
          </a:ln>
        </p:spPr>
        <p:txBody>
          <a:bodyPr wrap="square" lIns="0" tIns="0" rIns="0" bIns="0" rtlCol="0"/>
          <a:lstStyle/>
          <a:p>
            <a:endParaRPr/>
          </a:p>
        </p:txBody>
      </p:sp>
      <p:sp>
        <p:nvSpPr>
          <p:cNvPr id="10" name="object 10"/>
          <p:cNvSpPr/>
          <p:nvPr/>
        </p:nvSpPr>
        <p:spPr>
          <a:xfrm>
            <a:off x="1122425" y="2093214"/>
            <a:ext cx="358140" cy="1085215"/>
          </a:xfrm>
          <a:custGeom>
            <a:avLst/>
            <a:gdLst/>
            <a:ahLst/>
            <a:cxnLst/>
            <a:rect l="l" t="t" r="r" b="b"/>
            <a:pathLst>
              <a:path w="358140" h="1085214">
                <a:moveTo>
                  <a:pt x="0" y="1085088"/>
                </a:moveTo>
                <a:lnTo>
                  <a:pt x="358140" y="1085088"/>
                </a:lnTo>
                <a:lnTo>
                  <a:pt x="358140" y="0"/>
                </a:lnTo>
                <a:lnTo>
                  <a:pt x="0" y="0"/>
                </a:lnTo>
                <a:lnTo>
                  <a:pt x="0" y="1085088"/>
                </a:lnTo>
                <a:close/>
              </a:path>
            </a:pathLst>
          </a:custGeom>
          <a:solidFill>
            <a:srgbClr val="FFFFFF"/>
          </a:solidFill>
        </p:spPr>
        <p:txBody>
          <a:bodyPr wrap="square" lIns="0" tIns="0" rIns="0" bIns="0" rtlCol="0"/>
          <a:lstStyle/>
          <a:p>
            <a:endParaRPr/>
          </a:p>
        </p:txBody>
      </p:sp>
      <p:sp>
        <p:nvSpPr>
          <p:cNvPr id="11" name="object 11"/>
          <p:cNvSpPr/>
          <p:nvPr/>
        </p:nvSpPr>
        <p:spPr>
          <a:xfrm>
            <a:off x="1122425" y="2093214"/>
            <a:ext cx="358140" cy="1085215"/>
          </a:xfrm>
          <a:custGeom>
            <a:avLst/>
            <a:gdLst/>
            <a:ahLst/>
            <a:cxnLst/>
            <a:rect l="l" t="t" r="r" b="b"/>
            <a:pathLst>
              <a:path w="358140" h="1085214">
                <a:moveTo>
                  <a:pt x="0" y="1085088"/>
                </a:moveTo>
                <a:lnTo>
                  <a:pt x="358140" y="1085088"/>
                </a:lnTo>
                <a:lnTo>
                  <a:pt x="358140" y="0"/>
                </a:lnTo>
                <a:lnTo>
                  <a:pt x="0" y="0"/>
                </a:lnTo>
                <a:lnTo>
                  <a:pt x="0" y="1085088"/>
                </a:lnTo>
                <a:close/>
              </a:path>
            </a:pathLst>
          </a:custGeom>
          <a:ln w="10668">
            <a:solidFill>
              <a:srgbClr val="949494"/>
            </a:solidFill>
          </a:ln>
        </p:spPr>
        <p:txBody>
          <a:bodyPr wrap="square" lIns="0" tIns="0" rIns="0" bIns="0" rtlCol="0"/>
          <a:lstStyle/>
          <a:p>
            <a:endParaRPr/>
          </a:p>
        </p:txBody>
      </p:sp>
      <p:sp>
        <p:nvSpPr>
          <p:cNvPr id="12" name="object 12"/>
          <p:cNvSpPr/>
          <p:nvPr/>
        </p:nvSpPr>
        <p:spPr>
          <a:xfrm>
            <a:off x="1527047" y="2276855"/>
            <a:ext cx="137159" cy="134112"/>
          </a:xfrm>
          <a:prstGeom prst="rect">
            <a:avLst/>
          </a:prstGeom>
          <a:blipFill>
            <a:blip r:embed="rId18" cstate="print"/>
            <a:stretch>
              <a:fillRect/>
            </a:stretch>
          </a:blipFill>
        </p:spPr>
        <p:txBody>
          <a:bodyPr wrap="square" lIns="0" tIns="0" rIns="0" bIns="0" rtlCol="0"/>
          <a:lstStyle/>
          <a:p>
            <a:endParaRPr/>
          </a:p>
        </p:txBody>
      </p:sp>
      <p:sp>
        <p:nvSpPr>
          <p:cNvPr id="13" name="object 13"/>
          <p:cNvSpPr/>
          <p:nvPr/>
        </p:nvSpPr>
        <p:spPr>
          <a:xfrm>
            <a:off x="1664207" y="2305811"/>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14" name="object 14"/>
          <p:cNvSpPr/>
          <p:nvPr/>
        </p:nvSpPr>
        <p:spPr>
          <a:xfrm>
            <a:off x="1664207" y="2375916"/>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15" name="object 15"/>
          <p:cNvSpPr/>
          <p:nvPr/>
        </p:nvSpPr>
        <p:spPr>
          <a:xfrm>
            <a:off x="1670304" y="2459735"/>
            <a:ext cx="1054735" cy="242570"/>
          </a:xfrm>
          <a:custGeom>
            <a:avLst/>
            <a:gdLst/>
            <a:ahLst/>
            <a:cxnLst/>
            <a:rect l="l" t="t" r="r" b="b"/>
            <a:pathLst>
              <a:path w="1054735" h="242569">
                <a:moveTo>
                  <a:pt x="0" y="242315"/>
                </a:moveTo>
                <a:lnTo>
                  <a:pt x="1054608" y="242315"/>
                </a:lnTo>
                <a:lnTo>
                  <a:pt x="1054608" y="0"/>
                </a:lnTo>
                <a:lnTo>
                  <a:pt x="0" y="0"/>
                </a:lnTo>
                <a:lnTo>
                  <a:pt x="0" y="242315"/>
                </a:lnTo>
                <a:close/>
              </a:path>
            </a:pathLst>
          </a:custGeom>
          <a:solidFill>
            <a:srgbClr val="E8E8E8"/>
          </a:solidFill>
        </p:spPr>
        <p:txBody>
          <a:bodyPr wrap="square" lIns="0" tIns="0" rIns="0" bIns="0" rtlCol="0"/>
          <a:lstStyle/>
          <a:p>
            <a:endParaRPr/>
          </a:p>
        </p:txBody>
      </p:sp>
      <p:sp>
        <p:nvSpPr>
          <p:cNvPr id="16" name="object 16"/>
          <p:cNvSpPr/>
          <p:nvPr/>
        </p:nvSpPr>
        <p:spPr>
          <a:xfrm>
            <a:off x="1677923" y="2473451"/>
            <a:ext cx="92963" cy="92963"/>
          </a:xfrm>
          <a:prstGeom prst="rect">
            <a:avLst/>
          </a:prstGeom>
          <a:blipFill>
            <a:blip r:embed="rId19" cstate="print"/>
            <a:stretch>
              <a:fillRect/>
            </a:stretch>
          </a:blipFill>
        </p:spPr>
        <p:txBody>
          <a:bodyPr wrap="square" lIns="0" tIns="0" rIns="0" bIns="0" rtlCol="0"/>
          <a:lstStyle/>
          <a:p>
            <a:endParaRPr/>
          </a:p>
        </p:txBody>
      </p:sp>
      <p:sp>
        <p:nvSpPr>
          <p:cNvPr id="17" name="object 17"/>
          <p:cNvSpPr/>
          <p:nvPr/>
        </p:nvSpPr>
        <p:spPr>
          <a:xfrm>
            <a:off x="1786127" y="2514600"/>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18" name="object 18"/>
          <p:cNvSpPr/>
          <p:nvPr/>
        </p:nvSpPr>
        <p:spPr>
          <a:xfrm>
            <a:off x="1786127" y="2593848"/>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19" name="object 19"/>
          <p:cNvSpPr/>
          <p:nvPr/>
        </p:nvSpPr>
        <p:spPr>
          <a:xfrm>
            <a:off x="1525524" y="2769107"/>
            <a:ext cx="137160" cy="13411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1662683" y="2798064"/>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21" name="object 21"/>
          <p:cNvSpPr/>
          <p:nvPr/>
        </p:nvSpPr>
        <p:spPr>
          <a:xfrm>
            <a:off x="1662683" y="2868167"/>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22" name="object 22"/>
          <p:cNvSpPr/>
          <p:nvPr/>
        </p:nvSpPr>
        <p:spPr>
          <a:xfrm>
            <a:off x="1668779" y="2948939"/>
            <a:ext cx="1054735" cy="111760"/>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a:p>
        </p:txBody>
      </p:sp>
      <p:sp>
        <p:nvSpPr>
          <p:cNvPr id="23" name="object 23"/>
          <p:cNvSpPr/>
          <p:nvPr/>
        </p:nvSpPr>
        <p:spPr>
          <a:xfrm>
            <a:off x="1676400" y="2962655"/>
            <a:ext cx="92963" cy="9296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1786127" y="3003804"/>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25" name="object 25"/>
          <p:cNvSpPr/>
          <p:nvPr/>
        </p:nvSpPr>
        <p:spPr>
          <a:xfrm>
            <a:off x="1668779" y="3069335"/>
            <a:ext cx="1054735" cy="111760"/>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a:p>
        </p:txBody>
      </p:sp>
      <p:sp>
        <p:nvSpPr>
          <p:cNvPr id="26" name="object 26"/>
          <p:cNvSpPr/>
          <p:nvPr/>
        </p:nvSpPr>
        <p:spPr>
          <a:xfrm>
            <a:off x="1676400" y="3083051"/>
            <a:ext cx="92963" cy="92963"/>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1786127" y="3124200"/>
            <a:ext cx="905510" cy="0"/>
          </a:xfrm>
          <a:custGeom>
            <a:avLst/>
            <a:gdLst/>
            <a:ahLst/>
            <a:cxnLst/>
            <a:rect l="l" t="t" r="r" b="b"/>
            <a:pathLst>
              <a:path w="905510">
                <a:moveTo>
                  <a:pt x="0" y="0"/>
                </a:moveTo>
                <a:lnTo>
                  <a:pt x="905002" y="0"/>
                </a:lnTo>
              </a:path>
            </a:pathLst>
          </a:custGeom>
          <a:ln w="9144">
            <a:solidFill>
              <a:srgbClr val="E2008B"/>
            </a:solidFill>
          </a:ln>
        </p:spPr>
        <p:txBody>
          <a:bodyPr wrap="square" lIns="0" tIns="0" rIns="0" bIns="0" rtlCol="0"/>
          <a:lstStyle/>
          <a:p>
            <a:endParaRPr/>
          </a:p>
        </p:txBody>
      </p:sp>
      <p:sp>
        <p:nvSpPr>
          <p:cNvPr id="28" name="object 28"/>
          <p:cNvSpPr/>
          <p:nvPr/>
        </p:nvSpPr>
        <p:spPr>
          <a:xfrm>
            <a:off x="3605784" y="1688592"/>
            <a:ext cx="597408" cy="595884"/>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3640835" y="2275332"/>
            <a:ext cx="528827" cy="528827"/>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3569208" y="2897123"/>
            <a:ext cx="656843" cy="658367"/>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456437" y="1034033"/>
            <a:ext cx="4083050" cy="2623255"/>
          </a:xfrm>
          <a:custGeom>
            <a:avLst/>
            <a:gdLst/>
            <a:ahLst/>
            <a:cxnLst/>
            <a:rect l="l" t="t" r="r" b="b"/>
            <a:pathLst>
              <a:path w="4083050" h="2806065">
                <a:moveTo>
                  <a:pt x="0" y="2805684"/>
                </a:moveTo>
                <a:lnTo>
                  <a:pt x="4082796" y="2805684"/>
                </a:lnTo>
                <a:lnTo>
                  <a:pt x="4082796" y="0"/>
                </a:lnTo>
                <a:lnTo>
                  <a:pt x="0" y="0"/>
                </a:lnTo>
                <a:lnTo>
                  <a:pt x="0" y="2805684"/>
                </a:lnTo>
                <a:close/>
              </a:path>
            </a:pathLst>
          </a:custGeom>
          <a:ln w="10668">
            <a:solidFill>
              <a:srgbClr val="7E7E7E"/>
            </a:solidFill>
          </a:ln>
        </p:spPr>
        <p:txBody>
          <a:bodyPr wrap="square" lIns="0" tIns="0" rIns="0" bIns="0" rtlCol="0"/>
          <a:lstStyle/>
          <a:p>
            <a:endParaRPr/>
          </a:p>
        </p:txBody>
      </p:sp>
      <p:sp>
        <p:nvSpPr>
          <p:cNvPr id="32" name="object 32"/>
          <p:cNvSpPr txBox="1"/>
          <p:nvPr/>
        </p:nvSpPr>
        <p:spPr>
          <a:xfrm>
            <a:off x="461772" y="1039367"/>
            <a:ext cx="4072254" cy="265430"/>
          </a:xfrm>
          <a:prstGeom prst="rect">
            <a:avLst/>
          </a:prstGeom>
          <a:solidFill>
            <a:srgbClr val="7E7E7E"/>
          </a:solidFill>
        </p:spPr>
        <p:txBody>
          <a:bodyPr vert="horz" wrap="square" lIns="0" tIns="16510" rIns="0" bIns="0" rtlCol="0">
            <a:spAutoFit/>
          </a:bodyPr>
          <a:lstStyle/>
          <a:p>
            <a:pPr marL="1255395">
              <a:lnSpc>
                <a:spcPct val="100000"/>
              </a:lnSpc>
              <a:spcBef>
                <a:spcPts val="130"/>
              </a:spcBef>
            </a:pPr>
            <a:r>
              <a:rPr sz="1550" b="1" spc="-55" dirty="0">
                <a:solidFill>
                  <a:srgbClr val="FFFFFF"/>
                </a:solidFill>
                <a:latin typeface="Arial"/>
                <a:cs typeface="Arial"/>
              </a:rPr>
              <a:t>HUB</a:t>
            </a:r>
            <a:r>
              <a:rPr sz="1550" b="1" spc="-25" dirty="0">
                <a:solidFill>
                  <a:srgbClr val="FFFFFF"/>
                </a:solidFill>
                <a:latin typeface="Arial"/>
                <a:cs typeface="Arial"/>
              </a:rPr>
              <a:t> </a:t>
            </a:r>
            <a:r>
              <a:rPr sz="1550" b="1" spc="-125" dirty="0">
                <a:solidFill>
                  <a:srgbClr val="FFFFFF"/>
                </a:solidFill>
                <a:latin typeface="Arial"/>
                <a:cs typeface="Arial"/>
              </a:rPr>
              <a:t>EXPERIENCE</a:t>
            </a:r>
            <a:endParaRPr sz="1550">
              <a:latin typeface="Arial"/>
              <a:cs typeface="Arial"/>
            </a:endParaRPr>
          </a:p>
        </p:txBody>
      </p:sp>
      <p:sp>
        <p:nvSpPr>
          <p:cNvPr id="33" name="object 33"/>
          <p:cNvSpPr txBox="1">
            <a:spLocks noGrp="1"/>
          </p:cNvSpPr>
          <p:nvPr>
            <p:ph type="title" idx="4294967295"/>
          </p:nvPr>
        </p:nvSpPr>
        <p:spPr>
          <a:xfrm>
            <a:off x="5520054" y="1258232"/>
            <a:ext cx="5473700" cy="742950"/>
          </a:xfrm>
          <a:prstGeom prst="rect">
            <a:avLst/>
          </a:prstGeom>
        </p:spPr>
        <p:txBody>
          <a:bodyPr vert="horz" wrap="square" lIns="0" tIns="13335" rIns="0" bIns="0" rtlCol="0">
            <a:spAutoFit/>
          </a:bodyPr>
          <a:lstStyle/>
          <a:p>
            <a:pPr marL="12700">
              <a:lnSpc>
                <a:spcPct val="100000"/>
              </a:lnSpc>
              <a:spcBef>
                <a:spcPts val="105"/>
              </a:spcBef>
            </a:pPr>
            <a:r>
              <a:rPr sz="2350" dirty="0">
                <a:solidFill>
                  <a:srgbClr val="1A1A1A"/>
                </a:solidFill>
                <a:latin typeface="+mn-lt"/>
              </a:rPr>
              <a:t>Enable your teams to make decisions and</a:t>
            </a:r>
            <a:endParaRPr sz="2350" dirty="0">
              <a:latin typeface="+mn-lt"/>
            </a:endParaRPr>
          </a:p>
          <a:p>
            <a:pPr marL="12700">
              <a:lnSpc>
                <a:spcPct val="100000"/>
              </a:lnSpc>
            </a:pPr>
            <a:r>
              <a:rPr sz="2350" dirty="0">
                <a:solidFill>
                  <a:srgbClr val="1A1A1A"/>
                </a:solidFill>
                <a:latin typeface="+mn-lt"/>
              </a:rPr>
              <a:t>take action faster</a:t>
            </a:r>
            <a:endParaRPr sz="2350" dirty="0">
              <a:latin typeface="+mn-lt"/>
            </a:endParaRPr>
          </a:p>
        </p:txBody>
      </p:sp>
      <p:sp>
        <p:nvSpPr>
          <p:cNvPr id="34" name="object 34"/>
          <p:cNvSpPr txBox="1"/>
          <p:nvPr/>
        </p:nvSpPr>
        <p:spPr>
          <a:xfrm>
            <a:off x="5337428" y="2347341"/>
            <a:ext cx="5946140" cy="1445895"/>
          </a:xfrm>
          <a:prstGeom prst="rect">
            <a:avLst/>
          </a:prstGeom>
        </p:spPr>
        <p:txBody>
          <a:bodyPr vert="horz" wrap="square" lIns="0" tIns="12700" rIns="0" bIns="0" rtlCol="0">
            <a:spAutoFit/>
          </a:bodyPr>
          <a:lstStyle/>
          <a:p>
            <a:pPr marL="22860">
              <a:lnSpc>
                <a:spcPct val="100000"/>
              </a:lnSpc>
              <a:spcBef>
                <a:spcPts val="100"/>
              </a:spcBef>
            </a:pPr>
            <a:r>
              <a:rPr sz="2350" dirty="0">
                <a:solidFill>
                  <a:srgbClr val="1A1A1A"/>
                </a:solidFill>
                <a:cs typeface="Arial Black"/>
              </a:rPr>
              <a:t>Reduce context switching on important tasks</a:t>
            </a:r>
            <a:endParaRPr sz="2350" dirty="0">
              <a:cs typeface="Arial Black"/>
            </a:endParaRPr>
          </a:p>
          <a:p>
            <a:pPr marL="12700" marR="941069">
              <a:lnSpc>
                <a:spcPct val="100000"/>
              </a:lnSpc>
              <a:spcBef>
                <a:spcPts val="2720"/>
              </a:spcBef>
            </a:pPr>
            <a:r>
              <a:rPr sz="2350" dirty="0">
                <a:solidFill>
                  <a:srgbClr val="1A1A1A"/>
                </a:solidFill>
                <a:cs typeface="Arial Black"/>
              </a:rPr>
              <a:t>Create opportunities for collaboration  around external content</a:t>
            </a:r>
            <a:endParaRPr sz="2350" dirty="0">
              <a:cs typeface="Arial Black"/>
            </a:endParaRPr>
          </a:p>
        </p:txBody>
      </p:sp>
      <p:sp>
        <p:nvSpPr>
          <p:cNvPr id="35" name="object 35"/>
          <p:cNvSpPr/>
          <p:nvPr/>
        </p:nvSpPr>
        <p:spPr>
          <a:xfrm>
            <a:off x="4321302" y="1735073"/>
            <a:ext cx="927100" cy="271780"/>
          </a:xfrm>
          <a:custGeom>
            <a:avLst/>
            <a:gdLst/>
            <a:ahLst/>
            <a:cxnLst/>
            <a:rect l="l" t="t" r="r" b="b"/>
            <a:pathLst>
              <a:path w="927100" h="271780">
                <a:moveTo>
                  <a:pt x="0" y="271399"/>
                </a:moveTo>
                <a:lnTo>
                  <a:pt x="926592" y="0"/>
                </a:lnTo>
              </a:path>
            </a:pathLst>
          </a:custGeom>
          <a:ln w="19812">
            <a:solidFill>
              <a:srgbClr val="BEBEBE"/>
            </a:solidFill>
          </a:ln>
        </p:spPr>
        <p:txBody>
          <a:bodyPr wrap="square" lIns="0" tIns="0" rIns="0" bIns="0" rtlCol="0"/>
          <a:lstStyle/>
          <a:p>
            <a:endParaRPr/>
          </a:p>
        </p:txBody>
      </p:sp>
      <p:sp>
        <p:nvSpPr>
          <p:cNvPr id="36" name="object 36"/>
          <p:cNvSpPr/>
          <p:nvPr/>
        </p:nvSpPr>
        <p:spPr>
          <a:xfrm>
            <a:off x="5258561" y="1430274"/>
            <a:ext cx="0" cy="559435"/>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endParaRPr/>
          </a:p>
        </p:txBody>
      </p:sp>
      <p:sp>
        <p:nvSpPr>
          <p:cNvPr id="37" name="object 37"/>
          <p:cNvSpPr/>
          <p:nvPr/>
        </p:nvSpPr>
        <p:spPr>
          <a:xfrm>
            <a:off x="4321302" y="2547366"/>
            <a:ext cx="948055" cy="1905"/>
          </a:xfrm>
          <a:custGeom>
            <a:avLst/>
            <a:gdLst/>
            <a:ahLst/>
            <a:cxnLst/>
            <a:rect l="l" t="t" r="r" b="b"/>
            <a:pathLst>
              <a:path w="948054" h="1905">
                <a:moveTo>
                  <a:pt x="0" y="0"/>
                </a:moveTo>
                <a:lnTo>
                  <a:pt x="947801" y="1778"/>
                </a:lnTo>
              </a:path>
            </a:pathLst>
          </a:custGeom>
          <a:ln w="19812">
            <a:solidFill>
              <a:srgbClr val="BEBEBE"/>
            </a:solidFill>
          </a:ln>
        </p:spPr>
        <p:txBody>
          <a:bodyPr wrap="square" lIns="0" tIns="0" rIns="0" bIns="0" rtlCol="0"/>
          <a:lstStyle/>
          <a:p>
            <a:endParaRPr/>
          </a:p>
        </p:txBody>
      </p:sp>
      <p:sp>
        <p:nvSpPr>
          <p:cNvPr id="38" name="object 38"/>
          <p:cNvSpPr/>
          <p:nvPr/>
        </p:nvSpPr>
        <p:spPr>
          <a:xfrm>
            <a:off x="5258561" y="2286761"/>
            <a:ext cx="0" cy="559435"/>
          </a:xfrm>
          <a:custGeom>
            <a:avLst/>
            <a:gdLst/>
            <a:ahLst/>
            <a:cxnLst/>
            <a:rect l="l" t="t" r="r" b="b"/>
            <a:pathLst>
              <a:path h="559435">
                <a:moveTo>
                  <a:pt x="0" y="0"/>
                </a:moveTo>
                <a:lnTo>
                  <a:pt x="0" y="559053"/>
                </a:lnTo>
              </a:path>
            </a:pathLst>
          </a:custGeom>
          <a:ln w="19812">
            <a:solidFill>
              <a:srgbClr val="BEBEBE"/>
            </a:solidFill>
          </a:ln>
        </p:spPr>
        <p:txBody>
          <a:bodyPr wrap="square" lIns="0" tIns="0" rIns="0" bIns="0" rtlCol="0"/>
          <a:lstStyle/>
          <a:p>
            <a:endParaRPr/>
          </a:p>
        </p:txBody>
      </p:sp>
      <p:sp>
        <p:nvSpPr>
          <p:cNvPr id="39" name="object 39"/>
          <p:cNvSpPr/>
          <p:nvPr/>
        </p:nvSpPr>
        <p:spPr>
          <a:xfrm>
            <a:off x="4304538" y="3079242"/>
            <a:ext cx="954405" cy="353695"/>
          </a:xfrm>
          <a:custGeom>
            <a:avLst/>
            <a:gdLst/>
            <a:ahLst/>
            <a:cxnLst/>
            <a:rect l="l" t="t" r="r" b="b"/>
            <a:pathLst>
              <a:path w="954404" h="353695">
                <a:moveTo>
                  <a:pt x="0" y="0"/>
                </a:moveTo>
                <a:lnTo>
                  <a:pt x="954024" y="353441"/>
                </a:lnTo>
              </a:path>
            </a:pathLst>
          </a:custGeom>
          <a:ln w="19811">
            <a:solidFill>
              <a:srgbClr val="BEBEBE"/>
            </a:solidFill>
          </a:ln>
        </p:spPr>
        <p:txBody>
          <a:bodyPr wrap="square" lIns="0" tIns="0" rIns="0" bIns="0" rtlCol="0"/>
          <a:lstStyle/>
          <a:p>
            <a:endParaRPr/>
          </a:p>
        </p:txBody>
      </p:sp>
      <p:sp>
        <p:nvSpPr>
          <p:cNvPr id="40" name="object 40"/>
          <p:cNvSpPr/>
          <p:nvPr/>
        </p:nvSpPr>
        <p:spPr>
          <a:xfrm>
            <a:off x="5247894" y="3153917"/>
            <a:ext cx="0" cy="559435"/>
          </a:xfrm>
          <a:custGeom>
            <a:avLst/>
            <a:gdLst/>
            <a:ahLst/>
            <a:cxnLst/>
            <a:rect l="l" t="t" r="r" b="b"/>
            <a:pathLst>
              <a:path h="559435">
                <a:moveTo>
                  <a:pt x="0" y="0"/>
                </a:moveTo>
                <a:lnTo>
                  <a:pt x="0" y="559054"/>
                </a:lnTo>
              </a:path>
            </a:pathLst>
          </a:custGeom>
          <a:ln w="19812">
            <a:solidFill>
              <a:srgbClr val="BEBEBE"/>
            </a:solidFill>
          </a:ln>
        </p:spPr>
        <p:txBody>
          <a:bodyPr wrap="square" lIns="0" tIns="0" rIns="0" bIns="0" rtlCol="0"/>
          <a:lstStyle/>
          <a:p>
            <a:endParaRPr/>
          </a:p>
        </p:txBody>
      </p:sp>
      <p:sp>
        <p:nvSpPr>
          <p:cNvPr id="68" name="object 68"/>
          <p:cNvSpPr/>
          <p:nvPr/>
        </p:nvSpPr>
        <p:spPr>
          <a:xfrm>
            <a:off x="325909" y="3743649"/>
            <a:ext cx="5696191" cy="348488"/>
          </a:xfrm>
          <a:prstGeom prst="rect">
            <a:avLst/>
          </a:prstGeom>
          <a:blipFill>
            <a:blip r:embed="rId23" cstate="print"/>
            <a:stretch>
              <a:fillRect/>
            </a:stretch>
          </a:blipFill>
        </p:spPr>
        <p:txBody>
          <a:bodyPr wrap="square" lIns="0" tIns="0" rIns="0" bIns="0" rtlCol="0"/>
          <a:lstStyle/>
          <a:p>
            <a:endParaRPr/>
          </a:p>
        </p:txBody>
      </p:sp>
      <p:sp>
        <p:nvSpPr>
          <p:cNvPr id="69" name="object 4">
            <a:extLst>
              <a:ext uri="{FF2B5EF4-FFF2-40B4-BE49-F238E27FC236}">
                <a16:creationId xmlns:a16="http://schemas.microsoft.com/office/drawing/2014/main" id="{6C0A75C2-C9AD-4E04-BE08-83448E951A4C}"/>
              </a:ext>
            </a:extLst>
          </p:cNvPr>
          <p:cNvSpPr txBox="1">
            <a:spLocks/>
          </p:cNvSpPr>
          <p:nvPr/>
        </p:nvSpPr>
        <p:spPr>
          <a:xfrm>
            <a:off x="174660" y="8264"/>
            <a:ext cx="12017339" cy="68993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pc="-280" dirty="0"/>
              <a:t>Make teamwork more productive with Teams Apps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708904"/>
            <a:ext cx="12192000" cy="11445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3474720"/>
            <a:ext cx="12192000" cy="10667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1126236"/>
            <a:ext cx="12192000" cy="1146048"/>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1666494" y="1114281"/>
            <a:ext cx="9476740" cy="960519"/>
          </a:xfrm>
          <a:prstGeom prst="rect">
            <a:avLst/>
          </a:prstGeom>
        </p:spPr>
        <p:txBody>
          <a:bodyPr vert="horz" wrap="square" lIns="0" tIns="107950" rIns="0" bIns="0" rtlCol="0">
            <a:spAutoFit/>
          </a:bodyPr>
          <a:lstStyle/>
          <a:p>
            <a:pPr marL="12700">
              <a:lnSpc>
                <a:spcPct val="100000"/>
              </a:lnSpc>
              <a:spcBef>
                <a:spcPts val="850"/>
              </a:spcBef>
            </a:pPr>
            <a:r>
              <a:rPr sz="2400" dirty="0">
                <a:cs typeface="Arial Black"/>
              </a:rPr>
              <a:t>Effortless discovery</a:t>
            </a:r>
          </a:p>
          <a:p>
            <a:pPr marL="24765" marR="5080">
              <a:lnSpc>
                <a:spcPct val="100000"/>
              </a:lnSpc>
              <a:spcBef>
                <a:spcPts val="445"/>
              </a:spcBef>
            </a:pPr>
            <a:r>
              <a:rPr sz="1400" dirty="0">
                <a:cs typeface="Arial Black"/>
              </a:rPr>
              <a:t>Each employee already has access to Microsoft Teams as the primary collaboration and communication platform. It’s intuitive to  leverage an existing platform to float your app / service. Bring your service to where your users already are</a:t>
            </a:r>
          </a:p>
        </p:txBody>
      </p:sp>
      <p:sp>
        <p:nvSpPr>
          <p:cNvPr id="6" name="object 6"/>
          <p:cNvSpPr/>
          <p:nvPr/>
        </p:nvSpPr>
        <p:spPr>
          <a:xfrm>
            <a:off x="612648" y="1266444"/>
            <a:ext cx="813815" cy="81381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98931" y="3598164"/>
            <a:ext cx="813816" cy="8138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98931" y="4803647"/>
            <a:ext cx="813816" cy="81381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98931" y="5928358"/>
            <a:ext cx="813816" cy="813815"/>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1672208" y="2339085"/>
            <a:ext cx="487243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Arial" panose="020B0604020202020204" pitchFamily="34" charset="0"/>
                <a:cs typeface="Arial Black"/>
              </a:rPr>
              <a:t>Choose the audience for your app</a:t>
            </a:r>
          </a:p>
        </p:txBody>
      </p:sp>
      <p:sp>
        <p:nvSpPr>
          <p:cNvPr id="11" name="object 11"/>
          <p:cNvSpPr txBox="1"/>
          <p:nvPr/>
        </p:nvSpPr>
        <p:spPr>
          <a:xfrm>
            <a:off x="1666494" y="2760726"/>
            <a:ext cx="9596120" cy="4009431"/>
          </a:xfrm>
          <a:prstGeom prst="rect">
            <a:avLst/>
          </a:prstGeom>
        </p:spPr>
        <p:txBody>
          <a:bodyPr vert="horz" wrap="square" lIns="0" tIns="13335" rIns="0" bIns="0" rtlCol="0">
            <a:spAutoFit/>
          </a:bodyPr>
          <a:lstStyle/>
          <a:p>
            <a:pPr marL="12700">
              <a:lnSpc>
                <a:spcPct val="100000"/>
              </a:lnSpc>
              <a:spcBef>
                <a:spcPts val="105"/>
              </a:spcBef>
              <a:tabLst>
                <a:tab pos="3909695" algn="l"/>
              </a:tabLst>
            </a:pPr>
            <a:r>
              <a:rPr sz="1400" dirty="0">
                <a:latin typeface="Arial" panose="020B0604020202020204" pitchFamily="34" charset="0"/>
                <a:cs typeface="Arial Black"/>
              </a:rPr>
              <a:t>Drive engagement  by submitting your app  to </a:t>
            </a:r>
            <a:r>
              <a:rPr lang="en-GB" sz="1400" dirty="0">
                <a:latin typeface="Arial" panose="020B0604020202020204" pitchFamily="34" charset="0"/>
                <a:cs typeface="Arial Black"/>
              </a:rPr>
              <a:t>the</a:t>
            </a:r>
            <a:r>
              <a:rPr sz="1400" dirty="0">
                <a:latin typeface="Arial" panose="020B0604020202020204" pitchFamily="34" charset="0"/>
                <a:cs typeface="Arial Black"/>
              </a:rPr>
              <a:t>	Office Store for entire world to us or submit only to your organization’s</a:t>
            </a:r>
          </a:p>
          <a:p>
            <a:pPr marL="257810">
              <a:lnSpc>
                <a:spcPct val="100000"/>
              </a:lnSpc>
            </a:pPr>
            <a:r>
              <a:rPr sz="1400" dirty="0">
                <a:latin typeface="Arial" panose="020B0604020202020204" pitchFamily="34" charset="0"/>
                <a:cs typeface="Arial Black"/>
              </a:rPr>
              <a:t>Company App Catalog to distribute only to employees</a:t>
            </a:r>
          </a:p>
          <a:p>
            <a:pPr>
              <a:lnSpc>
                <a:spcPct val="100000"/>
              </a:lnSpc>
              <a:spcBef>
                <a:spcPts val="15"/>
              </a:spcBef>
            </a:pPr>
            <a:endParaRPr sz="2200" dirty="0">
              <a:latin typeface="Arial" panose="020B0604020202020204" pitchFamily="34" charset="0"/>
              <a:cs typeface="Times New Roman"/>
            </a:endParaRPr>
          </a:p>
          <a:p>
            <a:pPr marL="12700">
              <a:lnSpc>
                <a:spcPct val="100000"/>
              </a:lnSpc>
            </a:pPr>
            <a:r>
              <a:rPr sz="2400" dirty="0">
                <a:latin typeface="Arial" panose="020B0604020202020204" pitchFamily="34" charset="0"/>
                <a:cs typeface="Arial Black"/>
              </a:rPr>
              <a:t>Conversations come free!</a:t>
            </a:r>
          </a:p>
          <a:p>
            <a:pPr marL="12700" marR="582930">
              <a:lnSpc>
                <a:spcPct val="100000"/>
              </a:lnSpc>
              <a:spcBef>
                <a:spcPts val="450"/>
              </a:spcBef>
            </a:pPr>
            <a:r>
              <a:rPr sz="1400" dirty="0">
                <a:latin typeface="Arial" panose="020B0604020202020204" pitchFamily="34" charset="0"/>
                <a:cs typeface="Arial Black"/>
              </a:rPr>
              <a:t>Microsoft Teams is built for collaboration through conversations which means your app / service does not need to build a  conversation layer of its own – just plug into ours</a:t>
            </a:r>
          </a:p>
          <a:p>
            <a:pPr>
              <a:lnSpc>
                <a:spcPct val="100000"/>
              </a:lnSpc>
              <a:spcBef>
                <a:spcPts val="10"/>
              </a:spcBef>
            </a:pPr>
            <a:endParaRPr sz="1900" dirty="0">
              <a:latin typeface="Arial" panose="020B0604020202020204" pitchFamily="34" charset="0"/>
              <a:cs typeface="Times New Roman"/>
            </a:endParaRPr>
          </a:p>
          <a:p>
            <a:pPr marL="12700">
              <a:lnSpc>
                <a:spcPct val="100000"/>
              </a:lnSpc>
            </a:pPr>
            <a:r>
              <a:rPr sz="2400" dirty="0">
                <a:latin typeface="Arial" panose="020B0604020202020204" pitchFamily="34" charset="0"/>
                <a:cs typeface="Arial Black"/>
              </a:rPr>
              <a:t>Rich App Platform</a:t>
            </a:r>
          </a:p>
          <a:p>
            <a:pPr marL="12700" marR="508000">
              <a:lnSpc>
                <a:spcPct val="100000"/>
              </a:lnSpc>
              <a:spcBef>
                <a:spcPts val="585"/>
              </a:spcBef>
            </a:pPr>
            <a:r>
              <a:rPr sz="1400" dirty="0">
                <a:latin typeface="Arial" panose="020B0604020202020204" pitchFamily="34" charset="0"/>
                <a:cs typeface="Arial Black"/>
              </a:rPr>
              <a:t>Microsoft Teams app platform supports </a:t>
            </a:r>
            <a:r>
              <a:rPr lang="en-GB" sz="1400" dirty="0">
                <a:latin typeface="Arial" panose="020B0604020202020204" pitchFamily="34" charset="0"/>
                <a:cs typeface="Arial Black"/>
              </a:rPr>
              <a:t>7</a:t>
            </a:r>
            <a:r>
              <a:rPr sz="1400" dirty="0">
                <a:latin typeface="Arial" panose="020B0604020202020204" pitchFamily="34" charset="0"/>
                <a:cs typeface="Arial Black"/>
              </a:rPr>
              <a:t> capabilities already and more are coming up every quarter so that you can build  immersive experiences on an enterprise-grade app platform!</a:t>
            </a:r>
          </a:p>
          <a:p>
            <a:pPr>
              <a:lnSpc>
                <a:spcPct val="100000"/>
              </a:lnSpc>
              <a:spcBef>
                <a:spcPts val="45"/>
              </a:spcBef>
            </a:pPr>
            <a:endParaRPr sz="2050" dirty="0">
              <a:latin typeface="Arial" panose="020B0604020202020204" pitchFamily="34" charset="0"/>
              <a:cs typeface="Times New Roman"/>
            </a:endParaRPr>
          </a:p>
          <a:p>
            <a:pPr marL="12700">
              <a:lnSpc>
                <a:spcPct val="100000"/>
              </a:lnSpc>
              <a:spcBef>
                <a:spcPts val="5"/>
              </a:spcBef>
            </a:pPr>
            <a:r>
              <a:rPr sz="2400" dirty="0">
                <a:latin typeface="Arial" panose="020B0604020202020204" pitchFamily="34" charset="0"/>
                <a:cs typeface="Arial Black"/>
              </a:rPr>
              <a:t>Build once, use everywhere</a:t>
            </a:r>
          </a:p>
          <a:p>
            <a:pPr marL="12700" marR="5080">
              <a:lnSpc>
                <a:spcPct val="100000"/>
              </a:lnSpc>
              <a:spcBef>
                <a:spcPts val="555"/>
              </a:spcBef>
            </a:pPr>
            <a:r>
              <a:rPr sz="1400" dirty="0">
                <a:latin typeface="Arial" panose="020B0604020202020204" pitchFamily="34" charset="0"/>
                <a:cs typeface="Arial Black"/>
              </a:rPr>
              <a:t>Reduce design, development and service overheads by building a Microsoft Teams app once and enable users to access it across  Microsoft Teams clients on Windows Desktop, Mac, Web, Android and iOS platform</a:t>
            </a:r>
          </a:p>
        </p:txBody>
      </p:sp>
      <p:sp>
        <p:nvSpPr>
          <p:cNvPr id="12" name="object 12"/>
          <p:cNvSpPr/>
          <p:nvPr/>
        </p:nvSpPr>
        <p:spPr>
          <a:xfrm>
            <a:off x="598931" y="2447544"/>
            <a:ext cx="813816" cy="81381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699260" y="3035807"/>
            <a:ext cx="169163" cy="137160"/>
          </a:xfrm>
          <a:prstGeom prst="rect">
            <a:avLst/>
          </a:prstGeom>
          <a:blipFill>
            <a:blip r:embed="rId10" cstate="print"/>
            <a:stretch>
              <a:fillRect/>
            </a:stretch>
          </a:blipFill>
        </p:spPr>
        <p:txBody>
          <a:bodyPr wrap="square" lIns="0" tIns="0" rIns="0" bIns="0" rtlCol="0"/>
          <a:lstStyle/>
          <a:p>
            <a:endParaRPr/>
          </a:p>
        </p:txBody>
      </p:sp>
      <p:sp>
        <p:nvSpPr>
          <p:cNvPr id="16" name="object 4">
            <a:extLst>
              <a:ext uri="{FF2B5EF4-FFF2-40B4-BE49-F238E27FC236}">
                <a16:creationId xmlns:a16="http://schemas.microsoft.com/office/drawing/2014/main" id="{551B8FB5-248C-4161-8863-90DE17B63293}"/>
              </a:ext>
            </a:extLst>
          </p:cNvPr>
          <p:cNvSpPr txBox="1">
            <a:spLocks/>
          </p:cNvSpPr>
          <p:nvPr/>
        </p:nvSpPr>
        <p:spPr>
          <a:xfrm>
            <a:off x="174660" y="8264"/>
            <a:ext cx="12017339" cy="68993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pc="-340" dirty="0"/>
              <a:t>Why build apps on Microsoft Teams platform?</a:t>
            </a:r>
            <a:endParaRPr lang="en-US" spc="-2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0FC5DF7-6579-452B-9FFE-812210A6EF0F}"/>
              </a:ext>
            </a:extLst>
          </p:cNvPr>
          <p:cNvSpPr txBox="1"/>
          <p:nvPr/>
        </p:nvSpPr>
        <p:spPr>
          <a:xfrm>
            <a:off x="102741" y="-10492"/>
            <a:ext cx="11527605" cy="695960"/>
          </a:xfrm>
          <a:prstGeom prst="rect">
            <a:avLst/>
          </a:prstGeom>
        </p:spPr>
        <p:txBody>
          <a:bodyPr vert="horz" wrap="square" lIns="0" tIns="85725" rIns="0" bIns="0" rtlCol="0">
            <a:spAutoFit/>
          </a:bodyPr>
          <a:lstStyle/>
          <a:p>
            <a:pPr marL="12700" marR="5080">
              <a:lnSpc>
                <a:spcPct val="90000"/>
              </a:lnSpc>
              <a:spcBef>
                <a:spcPts val="675"/>
              </a:spcBef>
            </a:pPr>
            <a:r>
              <a:rPr lang="en-GB" sz="4400" spc="-340" dirty="0">
                <a:latin typeface="+mj-lt"/>
                <a:ea typeface="+mj-ea"/>
                <a:cs typeface="+mj-cs"/>
              </a:rPr>
              <a:t>Microsoft Teams Platform</a:t>
            </a:r>
            <a:endParaRPr sz="4400" spc="-340" dirty="0">
              <a:latin typeface="+mj-lt"/>
              <a:ea typeface="+mj-ea"/>
              <a:cs typeface="+mj-cs"/>
            </a:endParaRPr>
          </a:p>
        </p:txBody>
      </p:sp>
      <p:sp>
        <p:nvSpPr>
          <p:cNvPr id="6" name="TextBox 5">
            <a:extLst>
              <a:ext uri="{FF2B5EF4-FFF2-40B4-BE49-F238E27FC236}">
                <a16:creationId xmlns:a16="http://schemas.microsoft.com/office/drawing/2014/main" id="{FDF1589E-520A-4441-AECC-6605BDDED869}"/>
              </a:ext>
            </a:extLst>
          </p:cNvPr>
          <p:cNvSpPr txBox="1"/>
          <p:nvPr/>
        </p:nvSpPr>
        <p:spPr>
          <a:xfrm>
            <a:off x="102741" y="787946"/>
            <a:ext cx="11969394" cy="603499"/>
          </a:xfrm>
          <a:prstGeom prst="rect">
            <a:avLst/>
          </a:prstGeom>
          <a:noFill/>
        </p:spPr>
        <p:txBody>
          <a:bodyPr wrap="square" lIns="0" tIns="0" rIns="0" bIns="0" rtlCol="0">
            <a:spAutoFit/>
          </a:bodyPr>
          <a:lstStyle/>
          <a:p>
            <a:pPr defTabSz="932205">
              <a:spcBef>
                <a:spcPts val="400"/>
              </a:spcBef>
              <a:buSzPct val="90000"/>
              <a:defRPr/>
            </a:pPr>
            <a:r>
              <a:rPr lang="en-US" sz="1961" dirty="0">
                <a:gradFill>
                  <a:gsLst>
                    <a:gs pos="1250">
                      <a:srgbClr val="353535"/>
                    </a:gs>
                    <a:gs pos="100000">
                      <a:srgbClr val="353535"/>
                    </a:gs>
                  </a:gsLst>
                  <a:lin ang="5400000" scaled="0"/>
                </a:gradFill>
                <a:latin typeface="Segoe UI"/>
                <a:ea typeface="Segoe UI Semilight" charset="0"/>
                <a:cs typeface="Segoe UI Semilight" charset="0"/>
              </a:rPr>
              <a:t>Extensible and customizable so that you can reach your users in their chats, channels, and personal workspace. A single app can provide one or more capabilities</a:t>
            </a:r>
            <a:endParaRPr lang="en-US" sz="1961" dirty="0">
              <a:solidFill>
                <a:srgbClr val="2F2F2F"/>
              </a:solidFill>
              <a:latin typeface="Segoe UI"/>
              <a:ea typeface="Segoe UI Semilight" charset="0"/>
              <a:cs typeface="Segoe UI Semilight" charset="0"/>
            </a:endParaRPr>
          </a:p>
        </p:txBody>
      </p:sp>
      <p:sp>
        <p:nvSpPr>
          <p:cNvPr id="7" name="object 52">
            <a:extLst>
              <a:ext uri="{FF2B5EF4-FFF2-40B4-BE49-F238E27FC236}">
                <a16:creationId xmlns:a16="http://schemas.microsoft.com/office/drawing/2014/main" id="{574E8C5E-54FA-4F43-BF62-666953F579B1}"/>
              </a:ext>
            </a:extLst>
          </p:cNvPr>
          <p:cNvSpPr/>
          <p:nvPr/>
        </p:nvSpPr>
        <p:spPr>
          <a:xfrm>
            <a:off x="5092194" y="1476375"/>
            <a:ext cx="7063740" cy="5286374"/>
          </a:xfrm>
          <a:prstGeom prst="rect">
            <a:avLst/>
          </a:prstGeom>
          <a:blipFill>
            <a:blip r:embed="rId2"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8F18CC11-103F-4203-B860-0E704770A345}"/>
              </a:ext>
            </a:extLst>
          </p:cNvPr>
          <p:cNvSpPr txBox="1"/>
          <p:nvPr/>
        </p:nvSpPr>
        <p:spPr>
          <a:xfrm>
            <a:off x="190501" y="1650678"/>
            <a:ext cx="4810124" cy="4293868"/>
          </a:xfrm>
          <a:prstGeom prst="rect">
            <a:avLst/>
          </a:prstGeom>
        </p:spPr>
        <p:txBody>
          <a:bodyPr vert="horz" wrap="square" lIns="0" tIns="12065" rIns="0" bIns="0" rtlCol="0">
            <a:spAutoFit/>
          </a:bodyPr>
          <a:lstStyle/>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Bots</a:t>
            </a:r>
          </a:p>
          <a:p>
            <a:pPr marL="755650" marR="5080" lvl="1" indent="-28575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Help users get tasks done in conversations</a:t>
            </a:r>
          </a:p>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Tabs</a:t>
            </a:r>
          </a:p>
          <a:p>
            <a:pPr marL="755650" marR="5080" lvl="1" indent="-28575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Surface rich content within Teams</a:t>
            </a:r>
          </a:p>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Connectors</a:t>
            </a:r>
          </a:p>
          <a:p>
            <a:pPr marL="755650" marR="5080" lvl="1" indent="-28575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Post rich updates to channels</a:t>
            </a:r>
          </a:p>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Actionable Messaging</a:t>
            </a:r>
          </a:p>
          <a:p>
            <a:pPr marL="755650" marR="5080" lvl="1" indent="-28575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Add rich interactions to your connector cards</a:t>
            </a:r>
          </a:p>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Compose Extensions</a:t>
            </a:r>
          </a:p>
          <a:p>
            <a:pPr marL="755650" marR="5080" lvl="1" indent="-28575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Query and share rich cards in conversations</a:t>
            </a:r>
          </a:p>
          <a:p>
            <a:pPr marL="298450" marR="5080" indent="-28575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Activity Feed</a:t>
            </a:r>
          </a:p>
          <a:p>
            <a:pPr marL="812800" marR="5080" lvl="1" indent="-342900">
              <a:lnSpc>
                <a:spcPct val="130000"/>
              </a:lnSpc>
              <a:spcBef>
                <a:spcPts val="95"/>
              </a:spcBef>
              <a:buFont typeface="Wingdings" panose="05000000000000000000" pitchFamily="2" charset="2"/>
              <a:buChar char="§"/>
            </a:pPr>
            <a:r>
              <a:rPr lang="en-GB" sz="1600" kern="0" dirty="0">
                <a:latin typeface="Arial" panose="020B0604020202020204" pitchFamily="34" charset="0"/>
                <a:cs typeface="Arial Black"/>
              </a:rPr>
              <a:t>Engage user via notifications.</a:t>
            </a:r>
          </a:p>
          <a:p>
            <a:pPr marL="355600" marR="5080" indent="-342900">
              <a:lnSpc>
                <a:spcPct val="130000"/>
              </a:lnSpc>
              <a:spcBef>
                <a:spcPts val="95"/>
              </a:spcBef>
              <a:buFont typeface="Wingdings" panose="05000000000000000000" pitchFamily="2" charset="2"/>
              <a:buChar char="q"/>
            </a:pPr>
            <a:r>
              <a:rPr lang="en-GB" sz="1600" kern="0" dirty="0">
                <a:latin typeface="Arial" panose="020B0604020202020204" pitchFamily="34" charset="0"/>
                <a:cs typeface="Arial Black"/>
              </a:rPr>
              <a:t>SPFX – SharePoint Framework Webpart</a:t>
            </a:r>
          </a:p>
        </p:txBody>
      </p:sp>
    </p:spTree>
    <p:extLst>
      <p:ext uri="{BB962C8B-B14F-4D97-AF65-F5344CB8AC3E}">
        <p14:creationId xmlns:p14="http://schemas.microsoft.com/office/powerpoint/2010/main" val="2098245872"/>
      </p:ext>
    </p:extLst>
  </p:cSld>
  <p:clrMapOvr>
    <a:masterClrMapping/>
  </p:clrMapOvr>
</p:sld>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1201</Words>
  <Application>Microsoft Office PowerPoint</Application>
  <PresentationFormat>Widescreen</PresentationFormat>
  <Paragraphs>257</Paragraphs>
  <Slides>22</Slides>
  <Notes>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Arial Black</vt:lpstr>
      <vt:lpstr>Calibri</vt:lpstr>
      <vt:lpstr>Calibri Light</vt:lpstr>
      <vt:lpstr>Segoe UI</vt:lpstr>
      <vt:lpstr>Segoe UI Light</vt:lpstr>
      <vt:lpstr>Segoe UI Semibold</vt:lpstr>
      <vt:lpstr>Segoe UI Semilight</vt:lpstr>
      <vt:lpstr>Sylfaen</vt:lpstr>
      <vt:lpstr>Times New Roman</vt:lpstr>
      <vt:lpstr>Wingdings</vt:lpstr>
      <vt:lpstr>Office Theme</vt:lpstr>
      <vt:lpstr>PowerPoint Presentation</vt:lpstr>
      <vt:lpstr>Hi! I am Jenkins NS</vt:lpstr>
      <vt:lpstr>PowerPoint Presentation</vt:lpstr>
      <vt:lpstr>Microsoft Teams</vt:lpstr>
      <vt:lpstr>Cross platform presence – Teams where you want it</vt:lpstr>
      <vt:lpstr>STANDALONE WEB,  DEVICE, AND SERVICE  APPS</vt:lpstr>
      <vt:lpstr>Enable your teams to make decisions and take action faster</vt:lpstr>
      <vt:lpstr>PowerPoint Presentation</vt:lpstr>
      <vt:lpstr>PowerPoint Presentation</vt:lpstr>
      <vt:lpstr>PowerPoint Presentation</vt:lpstr>
      <vt:lpstr>PowerPoint Presentation</vt:lpstr>
      <vt:lpstr>Departmental tools</vt:lpstr>
      <vt:lpstr>Recommendations</vt:lpstr>
      <vt:lpstr>How to build apps for Teams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28</cp:revision>
  <dcterms:created xsi:type="dcterms:W3CDTF">2019-04-26T16:27:36Z</dcterms:created>
  <dcterms:modified xsi:type="dcterms:W3CDTF">2019-04-27T05:44:54Z</dcterms:modified>
</cp:coreProperties>
</file>